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6"/>
  </p:notesMasterIdLst>
  <p:handoutMasterIdLst>
    <p:handoutMasterId r:id="rId17"/>
  </p:handoutMasterIdLst>
  <p:sldIdLst>
    <p:sldId id="277" r:id="rId2"/>
    <p:sldId id="259" r:id="rId3"/>
    <p:sldId id="260" r:id="rId4"/>
    <p:sldId id="280" r:id="rId5"/>
    <p:sldId id="278" r:id="rId6"/>
    <p:sldId id="274" r:id="rId7"/>
    <p:sldId id="258" r:id="rId8"/>
    <p:sldId id="266" r:id="rId9"/>
    <p:sldId id="267" r:id="rId10"/>
    <p:sldId id="268" r:id="rId11"/>
    <p:sldId id="269" r:id="rId12"/>
    <p:sldId id="257" r:id="rId13"/>
    <p:sldId id="282" r:id="rId14"/>
    <p:sldId id="276"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3" d="100"/>
          <a:sy n="73" d="100"/>
        </p:scale>
        <p:origin x="1476"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F0F92F-5205-1240-A720-B28361FFC1EE}" type="datetimeFigureOut">
              <a:rPr lang="en-US" smtClean="0"/>
              <a:t>9/25/2024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6EB17A90-78CC-1648-9A76-51ACA2F7560D}" type="slidenum">
              <a:rPr lang="en-US" smtClean="0"/>
              <a:t>‹#›</a:t>
            </a:fld>
            <a:endParaRPr lang="en-US"/>
          </a:p>
        </p:txBody>
      </p:sp>
    </p:spTree>
    <p:extLst>
      <p:ext uri="{BB962C8B-B14F-4D97-AF65-F5344CB8AC3E}">
        <p14:creationId xmlns:p14="http://schemas.microsoft.com/office/powerpoint/2010/main" val="217695566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8A9E9A4-C553-1941-B291-4A6F2D7960CF}" type="datetimeFigureOut">
              <a:rPr lang="en-US" smtClean="0"/>
              <a:t>9/25/2024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29DB3E8-4E0D-3A45-B2D1-C595BE25A739}" type="slidenum">
              <a:rPr lang="en-US" smtClean="0"/>
              <a:t>‹#›</a:t>
            </a:fld>
            <a:endParaRPr lang="en-US"/>
          </a:p>
        </p:txBody>
      </p:sp>
    </p:spTree>
    <p:extLst>
      <p:ext uri="{BB962C8B-B14F-4D97-AF65-F5344CB8AC3E}">
        <p14:creationId xmlns:p14="http://schemas.microsoft.com/office/powerpoint/2010/main" val="1777384644"/>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Government changes mean a change (for the better) in how we teach phonics and reading at school   - make sure there is consistency throughout</a:t>
            </a:r>
          </a:p>
          <a:p>
            <a:pPr marL="0" marR="0" indent="0" algn="l" defTabSz="457200" rtl="0" eaLnBrk="1" fontAlgn="auto" latinLnBrk="0" hangingPunct="1">
              <a:lnSpc>
                <a:spcPct val="100000"/>
              </a:lnSpc>
              <a:spcBef>
                <a:spcPts val="0"/>
              </a:spcBef>
              <a:spcAft>
                <a:spcPts val="0"/>
              </a:spcAft>
              <a:buClrTx/>
              <a:buSzTx/>
              <a:buFontTx/>
              <a:buNone/>
              <a:tabLst/>
              <a:defRPr/>
            </a:pPr>
            <a:r>
              <a:rPr lang="en-US" dirty="0"/>
              <a:t>Early reading is the stage where children are learning to become fluent readers</a:t>
            </a:r>
            <a:r>
              <a:rPr lang="en-US" baseline="0" dirty="0"/>
              <a:t> through the use of phonics</a:t>
            </a:r>
          </a:p>
          <a:p>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2</a:t>
            </a:fld>
            <a:endParaRPr lang="en-US"/>
          </a:p>
        </p:txBody>
      </p:sp>
    </p:spTree>
    <p:extLst>
      <p:ext uri="{BB962C8B-B14F-4D97-AF65-F5344CB8AC3E}">
        <p14:creationId xmlns:p14="http://schemas.microsoft.com/office/powerpoint/2010/main" val="8138820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all know how important learning to read is and the impact it has on a </a:t>
            </a:r>
            <a:r>
              <a:rPr lang="en-US" dirty="0" err="1"/>
              <a:t>childs</a:t>
            </a:r>
            <a:r>
              <a:rPr lang="en-US" dirty="0"/>
              <a:t> success  - it has to be a positive experience</a:t>
            </a:r>
          </a:p>
          <a:p>
            <a:r>
              <a:rPr lang="en-US" dirty="0" err="1"/>
              <a:t>Whats</a:t>
            </a:r>
            <a:r>
              <a:rPr lang="en-US" dirty="0"/>
              <a:t> the reality?  Reluctant to read because</a:t>
            </a:r>
            <a:r>
              <a:rPr lang="en-US" baseline="0" dirty="0"/>
              <a:t> they find it hard</a:t>
            </a:r>
            <a:endParaRPr lang="en-US" dirty="0"/>
          </a:p>
          <a:p>
            <a:r>
              <a:rPr lang="en-US" dirty="0"/>
              <a:t>Frustration  stress   tears </a:t>
            </a:r>
            <a:r>
              <a:rPr lang="mr-IN" dirty="0"/>
              <a:t>–</a:t>
            </a:r>
            <a:r>
              <a:rPr lang="en-US" dirty="0"/>
              <a:t> that</a:t>
            </a:r>
            <a:r>
              <a:rPr lang="mr-IN" dirty="0"/>
              <a:t>’</a:t>
            </a:r>
            <a:r>
              <a:rPr lang="en-US" dirty="0"/>
              <a:t>s just the parents</a:t>
            </a:r>
          </a:p>
          <a:p>
            <a:r>
              <a:rPr lang="en-US" dirty="0"/>
              <a:t>Important to look at the big long term picture</a:t>
            </a:r>
          </a:p>
        </p:txBody>
      </p:sp>
      <p:sp>
        <p:nvSpPr>
          <p:cNvPr id="4" name="Slide Number Placeholder 3"/>
          <p:cNvSpPr>
            <a:spLocks noGrp="1"/>
          </p:cNvSpPr>
          <p:nvPr>
            <p:ph type="sldNum" sz="quarter" idx="10"/>
          </p:nvPr>
        </p:nvSpPr>
        <p:spPr/>
        <p:txBody>
          <a:bodyPr/>
          <a:lstStyle/>
          <a:p>
            <a:fld id="{529DB3E8-4E0D-3A45-B2D1-C595BE25A739}" type="slidenum">
              <a:rPr lang="en-US" smtClean="0"/>
              <a:t>6</a:t>
            </a:fld>
            <a:endParaRPr lang="en-US"/>
          </a:p>
        </p:txBody>
      </p:sp>
    </p:spTree>
    <p:extLst>
      <p:ext uri="{BB962C8B-B14F-4D97-AF65-F5344CB8AC3E}">
        <p14:creationId xmlns:p14="http://schemas.microsoft.com/office/powerpoint/2010/main" val="27949042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Quite a big difference to how reading</a:t>
            </a:r>
            <a:r>
              <a:rPr lang="en-US" baseline="0" dirty="0"/>
              <a:t> was previously taught</a:t>
            </a:r>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7</a:t>
            </a:fld>
            <a:endParaRPr lang="en-US"/>
          </a:p>
        </p:txBody>
      </p:sp>
    </p:spTree>
    <p:extLst>
      <p:ext uri="{BB962C8B-B14F-4D97-AF65-F5344CB8AC3E}">
        <p14:creationId xmlns:p14="http://schemas.microsoft.com/office/powerpoint/2010/main" val="12938394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reiterate - Children will not have books containing GPC’s they have not learned and are not secure with</a:t>
            </a:r>
          </a:p>
          <a:p>
            <a:r>
              <a:rPr lang="en-US" dirty="0"/>
              <a:t>Look at inside cover</a:t>
            </a:r>
          </a:p>
        </p:txBody>
      </p:sp>
      <p:sp>
        <p:nvSpPr>
          <p:cNvPr id="4" name="Slide Number Placeholder 3"/>
          <p:cNvSpPr>
            <a:spLocks noGrp="1"/>
          </p:cNvSpPr>
          <p:nvPr>
            <p:ph type="sldNum" sz="quarter" idx="10"/>
          </p:nvPr>
        </p:nvSpPr>
        <p:spPr/>
        <p:txBody>
          <a:bodyPr/>
          <a:lstStyle/>
          <a:p>
            <a:fld id="{529DB3E8-4E0D-3A45-B2D1-C595BE25A739}" type="slidenum">
              <a:rPr lang="en-US" smtClean="0"/>
              <a:t>8</a:t>
            </a:fld>
            <a:endParaRPr lang="en-US"/>
          </a:p>
        </p:txBody>
      </p:sp>
    </p:spTree>
    <p:extLst>
      <p:ext uri="{BB962C8B-B14F-4D97-AF65-F5344CB8AC3E}">
        <p14:creationId xmlns:p14="http://schemas.microsoft.com/office/powerpoint/2010/main" val="29048763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Children will</a:t>
            </a:r>
            <a:r>
              <a:rPr lang="en-US" baseline="0" dirty="0"/>
              <a:t> </a:t>
            </a:r>
            <a:r>
              <a:rPr lang="en-US" dirty="0"/>
              <a:t>not be changing book multiple times a week as previously</a:t>
            </a:r>
          </a:p>
          <a:p>
            <a:r>
              <a:rPr lang="en-US" dirty="0"/>
              <a:t>Reading groups will be set up so you will be notified</a:t>
            </a:r>
            <a:r>
              <a:rPr lang="en-US" baseline="0" dirty="0"/>
              <a:t> of when your book will be sent home/ need to be back in school</a:t>
            </a:r>
          </a:p>
          <a:p>
            <a:r>
              <a:rPr lang="en-US" baseline="0" dirty="0"/>
              <a:t>Groups will change!</a:t>
            </a:r>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10</a:t>
            </a:fld>
            <a:endParaRPr lang="en-US"/>
          </a:p>
        </p:txBody>
      </p:sp>
    </p:spTree>
    <p:extLst>
      <p:ext uri="{BB962C8B-B14F-4D97-AF65-F5344CB8AC3E}">
        <p14:creationId xmlns:p14="http://schemas.microsoft.com/office/powerpoint/2010/main" val="11960953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83E6D1A-1E8D-4042-89B2-08E892544A46}" type="datetime1">
              <a:rPr lang="en-GB" smtClean="0"/>
              <a:t>25/09/2024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932243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3C34DE-534C-A843-A1EC-74F404D34279}" type="datetime1">
              <a:rPr lang="en-GB" smtClean="0"/>
              <a:t>25/09/2024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345249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F975DD6-32C6-D54E-AE2F-60B675C5FEEB}" type="datetime1">
              <a:rPr lang="en-GB" smtClean="0"/>
              <a:t>25/09/2024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11053758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A8AFA3-B005-EF42-AA00-22DD50436501}" type="datetime1">
              <a:rPr lang="en-GB" smtClean="0"/>
              <a:t>25/09/2024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3245265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A877C9C-B660-E242-97D7-50113EB8A11D}" type="datetime1">
              <a:rPr lang="en-GB" smtClean="0"/>
              <a:t>25/09/2024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1017484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520EDB6-5ACD-9447-97DA-FCF5C75BDE39}" type="datetime1">
              <a:rPr lang="en-GB" smtClean="0"/>
              <a:t>25/09/2024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4223602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5A4E12-C773-3648-AC7A-7F5175600727}" type="datetime1">
              <a:rPr lang="en-GB" smtClean="0"/>
              <a:t>25/09/2024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1822129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F0BDEF8C-55D3-B444-8B8F-CCACCCBA45DB}" type="datetime1">
              <a:rPr lang="en-GB" smtClean="0"/>
              <a:t>25/09/2024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592453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F72886-D98A-F549-BEF0-9B04D260949E}" type="datetime1">
              <a:rPr lang="en-GB" smtClean="0"/>
              <a:t>25/09/2024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606241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0B2E68-CFEA-C845-B1FB-F396DD92B2D0}" type="datetime1">
              <a:rPr lang="en-GB" smtClean="0"/>
              <a:t>25/09/2024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463375413"/>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0B2E68-CFEA-C845-B1FB-F396DD92B2D0}" type="datetime1">
              <a:rPr lang="en-GB" smtClean="0"/>
              <a:t>25/09/2024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9856509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0B2E68-CFEA-C845-B1FB-F396DD92B2D0}" type="datetime1">
              <a:rPr lang="en-GB" smtClean="0"/>
              <a:t>25/09/2024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290444483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0B2E68-CFEA-C845-B1FB-F396DD92B2D0}" type="datetime1">
              <a:rPr lang="en-GB" smtClean="0"/>
              <a:t>25/09/2024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7768249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0B2E68-CFEA-C845-B1FB-F396DD92B2D0}" type="datetime1">
              <a:rPr lang="en-GB" smtClean="0"/>
              <a:t>25/09/2024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2128435999"/>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0073C27-B8F7-724F-B384-CBFBE0D0E272}" type="datetime1">
              <a:rPr lang="en-GB" smtClean="0"/>
              <a:t>25/09/2024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28467039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1D1EB6-125F-B749-B023-F86BD3BE0479}" type="datetime1">
              <a:rPr lang="en-GB" smtClean="0"/>
              <a:t>25/09/2024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2221930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10B2E68-CFEA-C845-B1FB-F396DD92B2D0}" type="datetime1">
              <a:rPr lang="en-GB" smtClean="0"/>
              <a:t>25/09/2024</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EDC1F87D-E4EC-3E46-B207-AD5994DC7E3F}" type="slidenum">
              <a:rPr lang="en-US" smtClean="0"/>
              <a:t>‹#›</a:t>
            </a:fld>
            <a:endParaRPr lang="en-US"/>
          </a:p>
        </p:txBody>
      </p:sp>
    </p:spTree>
    <p:extLst>
      <p:ext uri="{BB962C8B-B14F-4D97-AF65-F5344CB8AC3E}">
        <p14:creationId xmlns:p14="http://schemas.microsoft.com/office/powerpoint/2010/main" val="5994788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www.littlewandlelettersandsounds.org.uk/"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6.jpg"/><Relationship Id="rId7" Type="http://schemas.openxmlformats.org/officeDocument/2006/relationships/image" Target="../media/image20.jp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4.jpg"/><Relationship Id="rId4" Type="http://schemas.openxmlformats.org/officeDocument/2006/relationships/image" Target="../media/image23.jpg"/></Relationships>
</file>

<file path=ppt/slides/_rels/slide11.xml.rels><?xml version="1.0" encoding="UTF-8" standalone="yes"?>
<Relationships xmlns="http://schemas.openxmlformats.org/package/2006/relationships"><Relationship Id="rId3" Type="http://schemas.openxmlformats.org/officeDocument/2006/relationships/image" Target="../media/image26.jpg"/><Relationship Id="rId7" Type="http://schemas.openxmlformats.org/officeDocument/2006/relationships/image" Target="../media/image3.png"/><Relationship Id="rId2" Type="http://schemas.openxmlformats.org/officeDocument/2006/relationships/image" Target="../media/image25.jpg"/><Relationship Id="rId1" Type="http://schemas.openxmlformats.org/officeDocument/2006/relationships/slideLayout" Target="../slideLayouts/slideLayout2.xml"/><Relationship Id="rId6" Type="http://schemas.openxmlformats.org/officeDocument/2006/relationships/image" Target="../media/image29.jpg"/><Relationship Id="rId5" Type="http://schemas.openxmlformats.org/officeDocument/2006/relationships/image" Target="../media/image28.jpg"/><Relationship Id="rId4" Type="http://schemas.openxmlformats.org/officeDocument/2006/relationships/image" Target="../media/image27.jpg"/></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bbc.co.uk/iplayer/episodes/b01cz0p1/alphablocks" TargetMode="External"/><Relationship Id="rId2" Type="http://schemas.openxmlformats.org/officeDocument/2006/relationships/hyperlink" Target="http://www.bbc.co.uk/cbeebies/stories" TargetMode="Externa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hyperlink" Target="http://www.youtube.com/channel/UCP_FbjYUP_UtldV2K_-niWw/videos"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243" y="1500190"/>
            <a:ext cx="7814821" cy="1320800"/>
          </a:xfrm>
        </p:spPr>
        <p:txBody>
          <a:bodyPr>
            <a:normAutofit fontScale="90000"/>
          </a:bodyPr>
          <a:lstStyle/>
          <a:p>
            <a:r>
              <a:rPr lang="en-US" sz="5400" dirty="0">
                <a:solidFill>
                  <a:srgbClr val="0000FF"/>
                </a:solidFill>
                <a:latin typeface="Twinkl" pitchFamily="2" charset="0"/>
              </a:rPr>
              <a:t>Supporting your child with Phonics and Early Reading in Reception</a:t>
            </a:r>
            <a:br>
              <a:rPr lang="en-US" sz="5400" dirty="0">
                <a:solidFill>
                  <a:srgbClr val="0000FF"/>
                </a:solidFill>
                <a:latin typeface="Twinkl" pitchFamily="2" charset="0"/>
              </a:rPr>
            </a:br>
            <a:r>
              <a:rPr lang="en-US" sz="5400" dirty="0">
                <a:solidFill>
                  <a:srgbClr val="3366FF"/>
                </a:solidFill>
              </a:rPr>
              <a:t> </a:t>
            </a:r>
            <a:endParaRPr lang="en-US" sz="5400" dirty="0">
              <a:solidFill>
                <a:srgbClr val="0000FF"/>
              </a:solidFill>
              <a:latin typeface="Twinkl" pitchFamily="2" charset="0"/>
            </a:endParaRPr>
          </a:p>
        </p:txBody>
      </p:sp>
      <p:sp>
        <p:nvSpPr>
          <p:cNvPr id="3" name="Content Placeholder 2"/>
          <p:cNvSpPr>
            <a:spLocks noGrp="1"/>
          </p:cNvSpPr>
          <p:nvPr>
            <p:ph idx="1"/>
          </p:nvPr>
        </p:nvSpPr>
        <p:spPr>
          <a:xfrm>
            <a:off x="741574" y="2977227"/>
            <a:ext cx="6347714" cy="3880773"/>
          </a:xfrm>
        </p:spPr>
        <p:txBody>
          <a:bodyPr/>
          <a:lstStyle/>
          <a:p>
            <a:pPr marL="0" indent="0">
              <a:buNone/>
            </a:pPr>
            <a:endParaRPr lang="en-US" dirty="0"/>
          </a:p>
          <a:p>
            <a:pPr marL="0" indent="0">
              <a:buNone/>
            </a:pPr>
            <a:endParaRPr lang="en-US" sz="2400" dirty="0">
              <a:solidFill>
                <a:srgbClr val="0000FF"/>
              </a:solidFill>
              <a:latin typeface="Twinkl" pitchFamily="2" charset="0"/>
            </a:endParaRPr>
          </a:p>
          <a:p>
            <a:pPr>
              <a:buFont typeface="Wingdings" panose="05000000000000000000" pitchFamily="2" charset="2"/>
              <a:buChar char="Ø"/>
            </a:pPr>
            <a:r>
              <a:rPr lang="en-US" sz="2400" dirty="0">
                <a:solidFill>
                  <a:srgbClr val="0000FF"/>
                </a:solidFill>
                <a:latin typeface="Twinkl" pitchFamily="2" charset="0"/>
              </a:rPr>
              <a:t>Part 1 </a:t>
            </a:r>
            <a:r>
              <a:rPr lang="mr-IN" sz="2400" dirty="0">
                <a:solidFill>
                  <a:srgbClr val="0000FF"/>
                </a:solidFill>
                <a:latin typeface="Twinkl" pitchFamily="2" charset="0"/>
              </a:rPr>
              <a:t>–</a:t>
            </a:r>
            <a:r>
              <a:rPr lang="en-US" sz="2400" dirty="0">
                <a:solidFill>
                  <a:srgbClr val="0000FF"/>
                </a:solidFill>
                <a:latin typeface="Twinkl" pitchFamily="2" charset="0"/>
              </a:rPr>
              <a:t> information about how we teach phonics</a:t>
            </a:r>
          </a:p>
          <a:p>
            <a:pPr marL="0" indent="0">
              <a:buNone/>
            </a:pPr>
            <a:endParaRPr lang="en-US" sz="2400" dirty="0">
              <a:solidFill>
                <a:srgbClr val="0000FF"/>
              </a:solidFill>
              <a:latin typeface="Twinkl" pitchFamily="2" charset="0"/>
            </a:endParaRPr>
          </a:p>
          <a:p>
            <a:pPr>
              <a:buFont typeface="Wingdings" panose="05000000000000000000" pitchFamily="2" charset="2"/>
              <a:buChar char="Ø"/>
            </a:pPr>
            <a:r>
              <a:rPr lang="en-US" sz="2400" dirty="0">
                <a:solidFill>
                  <a:srgbClr val="0000FF"/>
                </a:solidFill>
                <a:latin typeface="Twinkl" pitchFamily="2" charset="0"/>
              </a:rPr>
              <a:t>Part 2 </a:t>
            </a:r>
            <a:r>
              <a:rPr lang="mr-IN" sz="2400" dirty="0">
                <a:solidFill>
                  <a:srgbClr val="0000FF"/>
                </a:solidFill>
                <a:latin typeface="Twinkl" pitchFamily="2" charset="0"/>
              </a:rPr>
              <a:t>–</a:t>
            </a:r>
            <a:r>
              <a:rPr lang="en-US" sz="2400" dirty="0">
                <a:solidFill>
                  <a:srgbClr val="0000FF"/>
                </a:solidFill>
                <a:latin typeface="Twinkl" pitchFamily="2" charset="0"/>
              </a:rPr>
              <a:t> information about how we teach reading</a:t>
            </a:r>
          </a:p>
        </p:txBody>
      </p:sp>
      <p:pic>
        <p:nvPicPr>
          <p:cNvPr id="4" name="Picture 3">
            <a:extLst>
              <a:ext uri="{FF2B5EF4-FFF2-40B4-BE49-F238E27FC236}">
                <a16:creationId xmlns:a16="http://schemas.microsoft.com/office/drawing/2014/main" id="{07C51E90-3376-414A-BEA4-2008EA624D0A}"/>
              </a:ext>
            </a:extLst>
          </p:cNvPr>
          <p:cNvPicPr>
            <a:picLocks noChangeAspect="1"/>
          </p:cNvPicPr>
          <p:nvPr/>
        </p:nvPicPr>
        <p:blipFill>
          <a:blip r:embed="rId2"/>
          <a:stretch>
            <a:fillRect/>
          </a:stretch>
        </p:blipFill>
        <p:spPr>
          <a:xfrm>
            <a:off x="1291141" y="226281"/>
            <a:ext cx="4409685" cy="1273909"/>
          </a:xfrm>
          <a:prstGeom prst="rect">
            <a:avLst/>
          </a:prstGeom>
        </p:spPr>
      </p:pic>
    </p:spTree>
    <p:extLst>
      <p:ext uri="{BB962C8B-B14F-4D97-AF65-F5344CB8AC3E}">
        <p14:creationId xmlns:p14="http://schemas.microsoft.com/office/powerpoint/2010/main" val="1803071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6708" y="545178"/>
            <a:ext cx="6342823" cy="707886"/>
          </a:xfrm>
          <a:prstGeom prst="rect">
            <a:avLst/>
          </a:prstGeom>
          <a:noFill/>
        </p:spPr>
        <p:txBody>
          <a:bodyPr wrap="square" rtlCol="0">
            <a:spAutoFit/>
          </a:bodyPr>
          <a:lstStyle/>
          <a:p>
            <a:r>
              <a:rPr lang="en-US" sz="2000" dirty="0">
                <a:solidFill>
                  <a:srgbClr val="0000FF"/>
                </a:solidFill>
                <a:latin typeface="Twinkl" pitchFamily="2" charset="0"/>
              </a:rPr>
              <a:t>The journey to independent reading and writing begins with Phonics.</a:t>
            </a:r>
          </a:p>
        </p:txBody>
      </p:sp>
      <p:sp>
        <p:nvSpPr>
          <p:cNvPr id="9" name="TextBox 8"/>
          <p:cNvSpPr txBox="1"/>
          <p:nvPr/>
        </p:nvSpPr>
        <p:spPr>
          <a:xfrm>
            <a:off x="650449" y="5613102"/>
            <a:ext cx="4507581" cy="646331"/>
          </a:xfrm>
          <a:prstGeom prst="rect">
            <a:avLst/>
          </a:prstGeom>
          <a:noFill/>
        </p:spPr>
        <p:txBody>
          <a:bodyPr wrap="none" rtlCol="0">
            <a:spAutoFit/>
          </a:bodyPr>
          <a:lstStyle/>
          <a:p>
            <a:r>
              <a:rPr lang="en-US" dirty="0">
                <a:solidFill>
                  <a:srgbClr val="0000FF"/>
                </a:solidFill>
                <a:hlinkClick r:id="rId3"/>
              </a:rPr>
              <a:t>www.littlewandlelettersandsounds.org.uk</a:t>
            </a:r>
            <a:endParaRPr lang="en-US" dirty="0">
              <a:solidFill>
                <a:srgbClr val="0000FF"/>
              </a:solidFill>
            </a:endParaRPr>
          </a:p>
          <a:p>
            <a:endParaRPr lang="en-US" dirty="0">
              <a:solidFill>
                <a:srgbClr val="0000FF"/>
              </a:solidFill>
            </a:endParaRPr>
          </a:p>
        </p:txBody>
      </p:sp>
      <p:sp>
        <p:nvSpPr>
          <p:cNvPr id="2" name="TextBox 1">
            <a:extLst>
              <a:ext uri="{FF2B5EF4-FFF2-40B4-BE49-F238E27FC236}">
                <a16:creationId xmlns:a16="http://schemas.microsoft.com/office/drawing/2014/main" id="{EF5D4551-73FB-44C7-9256-A04838DAB6DA}"/>
              </a:ext>
            </a:extLst>
          </p:cNvPr>
          <p:cNvSpPr txBox="1"/>
          <p:nvPr/>
        </p:nvSpPr>
        <p:spPr>
          <a:xfrm>
            <a:off x="650449" y="4637987"/>
            <a:ext cx="6342823" cy="923330"/>
          </a:xfrm>
          <a:prstGeom prst="rect">
            <a:avLst/>
          </a:prstGeom>
          <a:noFill/>
        </p:spPr>
        <p:txBody>
          <a:bodyPr wrap="square" rtlCol="0">
            <a:spAutoFit/>
          </a:bodyPr>
          <a:lstStyle/>
          <a:p>
            <a:r>
              <a:rPr lang="en-US" dirty="0"/>
              <a:t>At Edward Wilson Primary School we teach Phonics using a new highly regarded Phonics scheme called Little </a:t>
            </a:r>
            <a:r>
              <a:rPr lang="en-US" dirty="0" err="1"/>
              <a:t>Wandle</a:t>
            </a:r>
            <a:r>
              <a:rPr lang="en-US" dirty="0"/>
              <a:t> Letters and Sounds.</a:t>
            </a:r>
            <a:endParaRPr lang="en-GB" dirty="0"/>
          </a:p>
        </p:txBody>
      </p:sp>
      <p:pic>
        <p:nvPicPr>
          <p:cNvPr id="3" name="Picture 2">
            <a:extLst>
              <a:ext uri="{FF2B5EF4-FFF2-40B4-BE49-F238E27FC236}">
                <a16:creationId xmlns:a16="http://schemas.microsoft.com/office/drawing/2014/main" id="{5F533064-ACFE-4CFC-947A-172C0B061288}"/>
              </a:ext>
            </a:extLst>
          </p:cNvPr>
          <p:cNvPicPr>
            <a:picLocks noChangeAspect="1"/>
          </p:cNvPicPr>
          <p:nvPr/>
        </p:nvPicPr>
        <p:blipFill>
          <a:blip r:embed="rId4"/>
          <a:stretch>
            <a:fillRect/>
          </a:stretch>
        </p:blipFill>
        <p:spPr>
          <a:xfrm>
            <a:off x="867267" y="1588021"/>
            <a:ext cx="5722070" cy="2715009"/>
          </a:xfrm>
          <a:prstGeom prst="rect">
            <a:avLst/>
          </a:prstGeom>
        </p:spPr>
      </p:pic>
      <p:pic>
        <p:nvPicPr>
          <p:cNvPr id="5" name="Picture 4">
            <a:extLst>
              <a:ext uri="{FF2B5EF4-FFF2-40B4-BE49-F238E27FC236}">
                <a16:creationId xmlns:a16="http://schemas.microsoft.com/office/drawing/2014/main" id="{AB1CA069-9688-4113-B4E3-932C61F54002}"/>
              </a:ext>
            </a:extLst>
          </p:cNvPr>
          <p:cNvPicPr>
            <a:picLocks noChangeAspect="1"/>
          </p:cNvPicPr>
          <p:nvPr/>
        </p:nvPicPr>
        <p:blipFill>
          <a:blip r:embed="rId5"/>
          <a:stretch>
            <a:fillRect/>
          </a:stretch>
        </p:blipFill>
        <p:spPr>
          <a:xfrm>
            <a:off x="650449" y="6018894"/>
            <a:ext cx="2421979" cy="700129"/>
          </a:xfrm>
          <a:prstGeom prst="rect">
            <a:avLst/>
          </a:prstGeom>
        </p:spPr>
      </p:pic>
    </p:spTree>
    <p:extLst>
      <p:ext uri="{BB962C8B-B14F-4D97-AF65-F5344CB8AC3E}">
        <p14:creationId xmlns:p14="http://schemas.microsoft.com/office/powerpoint/2010/main" val="35366844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83380" y="274285"/>
            <a:ext cx="6569427" cy="584775"/>
          </a:xfrm>
          <a:prstGeom prst="rect">
            <a:avLst/>
          </a:prstGeom>
          <a:noFill/>
        </p:spPr>
        <p:txBody>
          <a:bodyPr wrap="none" rtlCol="0">
            <a:spAutoFit/>
          </a:bodyPr>
          <a:lstStyle/>
          <a:p>
            <a:r>
              <a:rPr lang="en-US" sz="3200" dirty="0">
                <a:solidFill>
                  <a:srgbClr val="FF6600"/>
                </a:solidFill>
                <a:latin typeface="Twinkl" pitchFamily="2" charset="0"/>
              </a:rPr>
              <a:t>How we teach phonics in Reception</a:t>
            </a:r>
          </a:p>
        </p:txBody>
      </p:sp>
      <p:sp>
        <p:nvSpPr>
          <p:cNvPr id="6" name="TextBox 5"/>
          <p:cNvSpPr txBox="1"/>
          <p:nvPr/>
        </p:nvSpPr>
        <p:spPr>
          <a:xfrm>
            <a:off x="492253" y="974847"/>
            <a:ext cx="3348161" cy="400110"/>
          </a:xfrm>
          <a:prstGeom prst="rect">
            <a:avLst/>
          </a:prstGeom>
          <a:noFill/>
        </p:spPr>
        <p:txBody>
          <a:bodyPr wrap="none" rtlCol="0">
            <a:spAutoFit/>
          </a:bodyPr>
          <a:lstStyle/>
          <a:p>
            <a:pPr marL="342900" indent="-342900">
              <a:buFont typeface="Wingdings" panose="05000000000000000000" pitchFamily="2" charset="2"/>
              <a:buChar char="Ø"/>
            </a:pPr>
            <a:r>
              <a:rPr lang="en-US" sz="2000" dirty="0">
                <a:solidFill>
                  <a:srgbClr val="3366FF"/>
                </a:solidFill>
                <a:latin typeface="Twinkl" pitchFamily="2" charset="0"/>
              </a:rPr>
              <a:t>Phonics lesson every day</a:t>
            </a:r>
          </a:p>
        </p:txBody>
      </p:sp>
      <p:sp>
        <p:nvSpPr>
          <p:cNvPr id="10" name="TextBox 9"/>
          <p:cNvSpPr txBox="1"/>
          <p:nvPr/>
        </p:nvSpPr>
        <p:spPr>
          <a:xfrm>
            <a:off x="509966" y="1863047"/>
            <a:ext cx="2714526" cy="1015663"/>
          </a:xfrm>
          <a:prstGeom prst="rect">
            <a:avLst/>
          </a:prstGeom>
          <a:noFill/>
        </p:spPr>
        <p:txBody>
          <a:bodyPr wrap="none" rtlCol="0">
            <a:spAutoFit/>
          </a:bodyPr>
          <a:lstStyle/>
          <a:p>
            <a:pPr marL="342900" indent="-342900">
              <a:buFont typeface="Wingdings" panose="05000000000000000000" pitchFamily="2" charset="2"/>
              <a:buChar char="Ø"/>
            </a:pPr>
            <a:r>
              <a:rPr lang="en-US" sz="2000" dirty="0">
                <a:solidFill>
                  <a:srgbClr val="3366FF"/>
                </a:solidFill>
                <a:latin typeface="Twinkl" pitchFamily="2" charset="0"/>
              </a:rPr>
              <a:t>Revisit and review</a:t>
            </a:r>
          </a:p>
          <a:p>
            <a:r>
              <a:rPr lang="en-US" sz="2000" dirty="0">
                <a:solidFill>
                  <a:srgbClr val="3366FF"/>
                </a:solidFill>
                <a:latin typeface="Twinkl" pitchFamily="2" charset="0"/>
              </a:rPr>
              <a:t>    Teach and </a:t>
            </a:r>
            <a:r>
              <a:rPr lang="en-US" sz="2000" dirty="0" err="1">
                <a:solidFill>
                  <a:srgbClr val="3366FF"/>
                </a:solidFill>
                <a:latin typeface="Twinkl" pitchFamily="2" charset="0"/>
              </a:rPr>
              <a:t>practise</a:t>
            </a:r>
            <a:endParaRPr lang="en-US" sz="2000" dirty="0">
              <a:solidFill>
                <a:srgbClr val="3366FF"/>
              </a:solidFill>
              <a:latin typeface="Twinkl" pitchFamily="2" charset="0"/>
            </a:endParaRPr>
          </a:p>
          <a:p>
            <a:r>
              <a:rPr lang="en-US" sz="2000" dirty="0">
                <a:solidFill>
                  <a:srgbClr val="3366FF"/>
                </a:solidFill>
                <a:latin typeface="Twinkl" pitchFamily="2" charset="0"/>
              </a:rPr>
              <a:t>    </a:t>
            </a:r>
            <a:r>
              <a:rPr lang="en-US" sz="2000" dirty="0" err="1">
                <a:solidFill>
                  <a:srgbClr val="3366FF"/>
                </a:solidFill>
                <a:latin typeface="Twinkl" pitchFamily="2" charset="0"/>
              </a:rPr>
              <a:t>Practise</a:t>
            </a:r>
            <a:r>
              <a:rPr lang="en-US" sz="2000" dirty="0">
                <a:solidFill>
                  <a:srgbClr val="3366FF"/>
                </a:solidFill>
                <a:latin typeface="Twinkl" pitchFamily="2" charset="0"/>
              </a:rPr>
              <a:t> and apply</a:t>
            </a:r>
          </a:p>
        </p:txBody>
      </p:sp>
      <p:sp>
        <p:nvSpPr>
          <p:cNvPr id="15" name="TextBox 14"/>
          <p:cNvSpPr txBox="1"/>
          <p:nvPr/>
        </p:nvSpPr>
        <p:spPr>
          <a:xfrm>
            <a:off x="483380" y="3369202"/>
            <a:ext cx="2412840" cy="1015663"/>
          </a:xfrm>
          <a:prstGeom prst="rect">
            <a:avLst/>
          </a:prstGeom>
          <a:noFill/>
        </p:spPr>
        <p:txBody>
          <a:bodyPr wrap="none" rtlCol="0">
            <a:spAutoFit/>
          </a:bodyPr>
          <a:lstStyle/>
          <a:p>
            <a:pPr marL="342900" indent="-342900">
              <a:buFont typeface="Wingdings" panose="05000000000000000000" pitchFamily="2" charset="2"/>
              <a:buChar char="Ø"/>
            </a:pPr>
            <a:r>
              <a:rPr lang="en-US" sz="2000" dirty="0">
                <a:solidFill>
                  <a:srgbClr val="3366FF"/>
                </a:solidFill>
                <a:latin typeface="Twinkl" pitchFamily="2" charset="0"/>
              </a:rPr>
              <a:t>Lessons involve </a:t>
            </a:r>
          </a:p>
          <a:p>
            <a:r>
              <a:rPr lang="en-US" sz="2000" dirty="0">
                <a:solidFill>
                  <a:srgbClr val="3366FF"/>
                </a:solidFill>
                <a:latin typeface="Twinkl" pitchFamily="2" charset="0"/>
              </a:rPr>
              <a:t>    lots of repeated </a:t>
            </a:r>
          </a:p>
          <a:p>
            <a:r>
              <a:rPr lang="en-US" sz="2000" dirty="0">
                <a:solidFill>
                  <a:srgbClr val="3366FF"/>
                </a:solidFill>
                <a:latin typeface="Twinkl" pitchFamily="2" charset="0"/>
              </a:rPr>
              <a:t>    practice</a:t>
            </a:r>
          </a:p>
        </p:txBody>
      </p:sp>
      <p:sp>
        <p:nvSpPr>
          <p:cNvPr id="21" name="TextBox 20"/>
          <p:cNvSpPr txBox="1"/>
          <p:nvPr/>
        </p:nvSpPr>
        <p:spPr>
          <a:xfrm>
            <a:off x="608711" y="5202876"/>
            <a:ext cx="2517036" cy="830997"/>
          </a:xfrm>
          <a:prstGeom prst="rect">
            <a:avLst/>
          </a:prstGeom>
          <a:noFill/>
        </p:spPr>
        <p:txBody>
          <a:bodyPr wrap="none" rtlCol="0">
            <a:spAutoFit/>
          </a:bodyPr>
          <a:lstStyle/>
          <a:p>
            <a:r>
              <a:rPr lang="en-US" sz="2400" b="1" i="1" dirty="0"/>
              <a:t>‘Practice makes</a:t>
            </a:r>
          </a:p>
          <a:p>
            <a:r>
              <a:rPr lang="en-US" sz="2400" b="1" i="1" dirty="0"/>
              <a:t> permanent’</a:t>
            </a:r>
          </a:p>
        </p:txBody>
      </p:sp>
      <p:pic>
        <p:nvPicPr>
          <p:cNvPr id="2" name="Picture 1">
            <a:extLst>
              <a:ext uri="{FF2B5EF4-FFF2-40B4-BE49-F238E27FC236}">
                <a16:creationId xmlns:a16="http://schemas.microsoft.com/office/drawing/2014/main" id="{221958A5-894F-4865-B64F-22FC28979472}"/>
              </a:ext>
            </a:extLst>
          </p:cNvPr>
          <p:cNvPicPr>
            <a:picLocks noChangeAspect="1"/>
          </p:cNvPicPr>
          <p:nvPr/>
        </p:nvPicPr>
        <p:blipFill>
          <a:blip r:embed="rId2"/>
          <a:stretch>
            <a:fillRect/>
          </a:stretch>
        </p:blipFill>
        <p:spPr>
          <a:xfrm>
            <a:off x="3258523" y="1478600"/>
            <a:ext cx="5516021" cy="4139775"/>
          </a:xfrm>
          <a:prstGeom prst="rect">
            <a:avLst/>
          </a:prstGeom>
        </p:spPr>
      </p:pic>
      <p:pic>
        <p:nvPicPr>
          <p:cNvPr id="3" name="Picture 2">
            <a:extLst>
              <a:ext uri="{FF2B5EF4-FFF2-40B4-BE49-F238E27FC236}">
                <a16:creationId xmlns:a16="http://schemas.microsoft.com/office/drawing/2014/main" id="{E14C3C60-4381-4825-A446-2E5640AC7FE1}"/>
              </a:ext>
            </a:extLst>
          </p:cNvPr>
          <p:cNvPicPr>
            <a:picLocks noChangeAspect="1"/>
          </p:cNvPicPr>
          <p:nvPr/>
        </p:nvPicPr>
        <p:blipFill>
          <a:blip r:embed="rId3"/>
          <a:stretch>
            <a:fillRect/>
          </a:stretch>
        </p:blipFill>
        <p:spPr>
          <a:xfrm>
            <a:off x="4291173" y="6033873"/>
            <a:ext cx="2412840" cy="697487"/>
          </a:xfrm>
          <a:prstGeom prst="rect">
            <a:avLst/>
          </a:prstGeom>
        </p:spPr>
      </p:pic>
    </p:spTree>
    <p:extLst>
      <p:ext uri="{BB962C8B-B14F-4D97-AF65-F5344CB8AC3E}">
        <p14:creationId xmlns:p14="http://schemas.microsoft.com/office/powerpoint/2010/main" val="8140634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90B82-0787-4BB2-9005-ECDAF7BCDECF}"/>
              </a:ext>
            </a:extLst>
          </p:cNvPr>
          <p:cNvSpPr>
            <a:spLocks noGrp="1"/>
          </p:cNvSpPr>
          <p:nvPr>
            <p:ph type="title"/>
          </p:nvPr>
        </p:nvSpPr>
        <p:spPr>
          <a:xfrm>
            <a:off x="641022" y="293200"/>
            <a:ext cx="8229600" cy="1143000"/>
          </a:xfrm>
        </p:spPr>
        <p:txBody>
          <a:bodyPr>
            <a:normAutofit/>
          </a:bodyPr>
          <a:lstStyle/>
          <a:p>
            <a:r>
              <a:rPr lang="en-US" sz="6000" dirty="0">
                <a:latin typeface="Twinkl" pitchFamily="2" charset="0"/>
              </a:rPr>
              <a:t>Blending</a:t>
            </a:r>
            <a:endParaRPr lang="en-GB" sz="6000" dirty="0">
              <a:latin typeface="Twinkl" pitchFamily="2" charset="0"/>
            </a:endParaRPr>
          </a:p>
        </p:txBody>
      </p:sp>
      <p:sp>
        <p:nvSpPr>
          <p:cNvPr id="3" name="TextBox 2">
            <a:extLst>
              <a:ext uri="{FF2B5EF4-FFF2-40B4-BE49-F238E27FC236}">
                <a16:creationId xmlns:a16="http://schemas.microsoft.com/office/drawing/2014/main" id="{6F445EFE-3CAB-4479-9B4F-F615C85DA62D}"/>
              </a:ext>
            </a:extLst>
          </p:cNvPr>
          <p:cNvSpPr txBox="1"/>
          <p:nvPr/>
        </p:nvSpPr>
        <p:spPr>
          <a:xfrm>
            <a:off x="1696824" y="434602"/>
            <a:ext cx="7249211" cy="4708981"/>
          </a:xfrm>
          <a:prstGeom prst="rect">
            <a:avLst/>
          </a:prstGeom>
          <a:noFill/>
        </p:spPr>
        <p:txBody>
          <a:bodyPr wrap="square" rtlCol="0">
            <a:spAutoFit/>
          </a:bodyPr>
          <a:lstStyle/>
          <a:p>
            <a:r>
              <a:rPr lang="en-US" sz="30000" dirty="0">
                <a:latin typeface="Twinkl" pitchFamily="2" charset="0"/>
              </a:rPr>
              <a:t>sun</a:t>
            </a:r>
            <a:endParaRPr lang="en-GB" sz="30000" dirty="0">
              <a:latin typeface="Twinkl" pitchFamily="2" charset="0"/>
            </a:endParaRPr>
          </a:p>
        </p:txBody>
      </p:sp>
      <p:sp>
        <p:nvSpPr>
          <p:cNvPr id="4" name="TextBox 3">
            <a:extLst>
              <a:ext uri="{FF2B5EF4-FFF2-40B4-BE49-F238E27FC236}">
                <a16:creationId xmlns:a16="http://schemas.microsoft.com/office/drawing/2014/main" id="{DBC78558-56F5-49BD-AECF-2C9D53D2E511}"/>
              </a:ext>
            </a:extLst>
          </p:cNvPr>
          <p:cNvSpPr txBox="1"/>
          <p:nvPr/>
        </p:nvSpPr>
        <p:spPr>
          <a:xfrm>
            <a:off x="791849" y="4568840"/>
            <a:ext cx="7098384" cy="1569660"/>
          </a:xfrm>
          <a:prstGeom prst="rect">
            <a:avLst/>
          </a:prstGeom>
          <a:noFill/>
        </p:spPr>
        <p:txBody>
          <a:bodyPr wrap="square" rtlCol="0">
            <a:spAutoFit/>
          </a:bodyPr>
          <a:lstStyle/>
          <a:p>
            <a:r>
              <a:rPr lang="en-US" sz="2400" dirty="0">
                <a:solidFill>
                  <a:srgbClr val="0070C0"/>
                </a:solidFill>
                <a:latin typeface="Twinkl" pitchFamily="2" charset="0"/>
              </a:rPr>
              <a:t>‘Sound out’ by saying each letter sound, then blend the sounds together to say the word. </a:t>
            </a:r>
          </a:p>
          <a:p>
            <a:r>
              <a:rPr lang="en-US" sz="2400" dirty="0">
                <a:solidFill>
                  <a:srgbClr val="0070C0"/>
                </a:solidFill>
                <a:latin typeface="Twinkl" pitchFamily="2" charset="0"/>
              </a:rPr>
              <a:t>Remember to say the letter sound, NOT the letter name! Say pure sounds, don’t add ‘uh’ on the end.</a:t>
            </a:r>
            <a:endParaRPr lang="en-GB" sz="2400" dirty="0">
              <a:solidFill>
                <a:srgbClr val="0070C0"/>
              </a:solidFill>
              <a:latin typeface="Twinkl" pitchFamily="2" charset="0"/>
            </a:endParaRPr>
          </a:p>
        </p:txBody>
      </p:sp>
    </p:spTree>
    <p:extLst>
      <p:ext uri="{BB962C8B-B14F-4D97-AF65-F5344CB8AC3E}">
        <p14:creationId xmlns:p14="http://schemas.microsoft.com/office/powerpoint/2010/main" val="4139266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66586" y="1316994"/>
            <a:ext cx="6705813" cy="3416320"/>
          </a:xfrm>
          <a:prstGeom prst="rect">
            <a:avLst/>
          </a:prstGeom>
          <a:noFill/>
        </p:spPr>
        <p:txBody>
          <a:bodyPr wrap="square" rtlCol="0">
            <a:spAutoFit/>
          </a:bodyPr>
          <a:lstStyle/>
          <a:p>
            <a:r>
              <a:rPr lang="en-US" sz="2400" dirty="0">
                <a:solidFill>
                  <a:srgbClr val="0000FF"/>
                </a:solidFill>
                <a:latin typeface="Twinkl" pitchFamily="2" charset="0"/>
              </a:rPr>
              <a:t>Once children have a secure knowledge of a number of GPCs (Grapheme Phoneme Correspondences) and are confidently blending, they will be ready for </a:t>
            </a:r>
          </a:p>
          <a:p>
            <a:r>
              <a:rPr lang="en-US" sz="2400" dirty="0">
                <a:solidFill>
                  <a:srgbClr val="0000FF"/>
                </a:solidFill>
                <a:latin typeface="Twinkl" pitchFamily="2" charset="0"/>
              </a:rPr>
              <a:t>reading books. </a:t>
            </a:r>
          </a:p>
          <a:p>
            <a:r>
              <a:rPr lang="en-US" sz="2400" dirty="0">
                <a:solidFill>
                  <a:srgbClr val="0000FF"/>
                </a:solidFill>
                <a:latin typeface="Twinkl" pitchFamily="2" charset="0"/>
              </a:rPr>
              <a:t>Reading lessons start after Autumn half-term in Reception.</a:t>
            </a:r>
          </a:p>
          <a:p>
            <a:endParaRPr lang="en-US" sz="2400" dirty="0">
              <a:solidFill>
                <a:srgbClr val="0000FF"/>
              </a:solidFill>
            </a:endParaRPr>
          </a:p>
          <a:p>
            <a:endParaRPr lang="en-US" sz="2400" dirty="0">
              <a:solidFill>
                <a:srgbClr val="0000FF"/>
              </a:solidFill>
            </a:endParaRPr>
          </a:p>
        </p:txBody>
      </p:sp>
      <p:pic>
        <p:nvPicPr>
          <p:cNvPr id="6" name="Picture 5" descr="x500_c2a649fc-eedf-4e04-859a-987ae534fbee_600x600.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7197" y="4519002"/>
            <a:ext cx="1648341" cy="1559331"/>
          </a:xfrm>
          <a:prstGeom prst="rect">
            <a:avLst/>
          </a:prstGeom>
        </p:spPr>
      </p:pic>
      <p:pic>
        <p:nvPicPr>
          <p:cNvPr id="7" name="Picture 6" descr="x500_937ce1c2-a586-437a-92b3-aff4249770f7_600x60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91473" y="4519002"/>
            <a:ext cx="1619263" cy="1531823"/>
          </a:xfrm>
          <a:prstGeom prst="rect">
            <a:avLst/>
          </a:prstGeom>
        </p:spPr>
      </p:pic>
      <p:pic>
        <p:nvPicPr>
          <p:cNvPr id="8" name="Picture 7" descr="x500_2bc7c73f-0e05-4c9b-8c60-96ea2f6917ff_600x600.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75642" y="4519002"/>
            <a:ext cx="1558306" cy="1477274"/>
          </a:xfrm>
          <a:prstGeom prst="rect">
            <a:avLst/>
          </a:prstGeom>
        </p:spPr>
      </p:pic>
      <p:pic>
        <p:nvPicPr>
          <p:cNvPr id="2" name="Picture 1">
            <a:extLst>
              <a:ext uri="{FF2B5EF4-FFF2-40B4-BE49-F238E27FC236}">
                <a16:creationId xmlns:a16="http://schemas.microsoft.com/office/drawing/2014/main" id="{C6F911DB-A606-4C44-97B7-2B979E323B42}"/>
              </a:ext>
            </a:extLst>
          </p:cNvPr>
          <p:cNvPicPr>
            <a:picLocks noChangeAspect="1"/>
          </p:cNvPicPr>
          <p:nvPr/>
        </p:nvPicPr>
        <p:blipFill>
          <a:blip r:embed="rId5"/>
          <a:stretch>
            <a:fillRect/>
          </a:stretch>
        </p:blipFill>
        <p:spPr>
          <a:xfrm>
            <a:off x="256501" y="116701"/>
            <a:ext cx="2986320" cy="863265"/>
          </a:xfrm>
          <a:prstGeom prst="rect">
            <a:avLst/>
          </a:prstGeom>
        </p:spPr>
      </p:pic>
    </p:spTree>
    <p:extLst>
      <p:ext uri="{BB962C8B-B14F-4D97-AF65-F5344CB8AC3E}">
        <p14:creationId xmlns:p14="http://schemas.microsoft.com/office/powerpoint/2010/main" val="1684065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91395" y="175435"/>
            <a:ext cx="3438762" cy="1200329"/>
          </a:xfrm>
          <a:prstGeom prst="rect">
            <a:avLst/>
          </a:prstGeom>
          <a:noFill/>
        </p:spPr>
        <p:txBody>
          <a:bodyPr wrap="none" rtlCol="0">
            <a:spAutoFit/>
          </a:bodyPr>
          <a:lstStyle/>
          <a:p>
            <a:r>
              <a:rPr lang="en-US" sz="7200" dirty="0">
                <a:solidFill>
                  <a:srgbClr val="0000FF"/>
                </a:solidFill>
                <a:latin typeface="Twinkl" pitchFamily="2" charset="0"/>
              </a:rPr>
              <a:t>Reading</a:t>
            </a:r>
          </a:p>
        </p:txBody>
      </p:sp>
      <p:sp>
        <p:nvSpPr>
          <p:cNvPr id="5" name="TextBox 4"/>
          <p:cNvSpPr txBox="1"/>
          <p:nvPr/>
        </p:nvSpPr>
        <p:spPr>
          <a:xfrm>
            <a:off x="431973" y="1745100"/>
            <a:ext cx="2961067" cy="830997"/>
          </a:xfrm>
          <a:prstGeom prst="rect">
            <a:avLst/>
          </a:prstGeom>
          <a:noFill/>
        </p:spPr>
        <p:txBody>
          <a:bodyPr wrap="none" rtlCol="0">
            <a:spAutoFit/>
          </a:bodyPr>
          <a:lstStyle/>
          <a:p>
            <a:r>
              <a:rPr lang="en-US" sz="2400" dirty="0">
                <a:solidFill>
                  <a:srgbClr val="3366FF"/>
                </a:solidFill>
                <a:latin typeface="Twinkl" pitchFamily="2" charset="0"/>
              </a:rPr>
              <a:t>We want children to</a:t>
            </a:r>
          </a:p>
          <a:p>
            <a:r>
              <a:rPr lang="en-US" sz="2400" dirty="0">
                <a:solidFill>
                  <a:srgbClr val="3366FF"/>
                </a:solidFill>
                <a:latin typeface="Twinkl" pitchFamily="2" charset="0"/>
              </a:rPr>
              <a:t> love reading</a:t>
            </a:r>
          </a:p>
        </p:txBody>
      </p:sp>
      <p:sp>
        <p:nvSpPr>
          <p:cNvPr id="6" name="TextBox 5"/>
          <p:cNvSpPr txBox="1"/>
          <p:nvPr/>
        </p:nvSpPr>
        <p:spPr>
          <a:xfrm>
            <a:off x="293530" y="3260714"/>
            <a:ext cx="2772234" cy="830997"/>
          </a:xfrm>
          <a:prstGeom prst="rect">
            <a:avLst/>
          </a:prstGeom>
          <a:noFill/>
        </p:spPr>
        <p:txBody>
          <a:bodyPr wrap="none" rtlCol="0">
            <a:spAutoFit/>
          </a:bodyPr>
          <a:lstStyle/>
          <a:p>
            <a:r>
              <a:rPr lang="en-US" sz="2400" dirty="0">
                <a:solidFill>
                  <a:srgbClr val="3366FF"/>
                </a:solidFill>
                <a:latin typeface="Twinkl" pitchFamily="2" charset="0"/>
              </a:rPr>
              <a:t>Reading should be </a:t>
            </a:r>
          </a:p>
          <a:p>
            <a:r>
              <a:rPr lang="en-US" sz="2400" dirty="0">
                <a:solidFill>
                  <a:srgbClr val="3366FF"/>
                </a:solidFill>
                <a:latin typeface="Twinkl" pitchFamily="2" charset="0"/>
              </a:rPr>
              <a:t>enjoyable</a:t>
            </a:r>
          </a:p>
        </p:txBody>
      </p:sp>
      <p:sp>
        <p:nvSpPr>
          <p:cNvPr id="7" name="TextBox 6"/>
          <p:cNvSpPr txBox="1"/>
          <p:nvPr/>
        </p:nvSpPr>
        <p:spPr>
          <a:xfrm>
            <a:off x="6335704" y="3664623"/>
            <a:ext cx="1809055" cy="1323439"/>
          </a:xfrm>
          <a:prstGeom prst="rect">
            <a:avLst/>
          </a:prstGeom>
          <a:noFill/>
        </p:spPr>
        <p:txBody>
          <a:bodyPr wrap="square" rtlCol="0">
            <a:spAutoFit/>
          </a:bodyPr>
          <a:lstStyle/>
          <a:p>
            <a:r>
              <a:rPr lang="en-US" sz="2000" dirty="0">
                <a:solidFill>
                  <a:srgbClr val="3366FF"/>
                </a:solidFill>
                <a:latin typeface="Twinkl" pitchFamily="2" charset="0"/>
              </a:rPr>
              <a:t>We want children to read for pleasure</a:t>
            </a:r>
          </a:p>
        </p:txBody>
      </p:sp>
      <p:sp>
        <p:nvSpPr>
          <p:cNvPr id="8" name="TextBox 7"/>
          <p:cNvSpPr txBox="1"/>
          <p:nvPr/>
        </p:nvSpPr>
        <p:spPr>
          <a:xfrm>
            <a:off x="5812896" y="1038606"/>
            <a:ext cx="1809055" cy="1323439"/>
          </a:xfrm>
          <a:prstGeom prst="rect">
            <a:avLst/>
          </a:prstGeom>
          <a:noFill/>
        </p:spPr>
        <p:txBody>
          <a:bodyPr wrap="square" rtlCol="0">
            <a:spAutoFit/>
          </a:bodyPr>
          <a:lstStyle/>
          <a:p>
            <a:r>
              <a:rPr lang="en-US" sz="2000" dirty="0">
                <a:solidFill>
                  <a:srgbClr val="3366FF"/>
                </a:solidFill>
                <a:latin typeface="Twinkl" pitchFamily="2" charset="0"/>
              </a:rPr>
              <a:t>Learning to read  should be a positive experience</a:t>
            </a:r>
          </a:p>
        </p:txBody>
      </p:sp>
      <p:pic>
        <p:nvPicPr>
          <p:cNvPr id="13" name="Picture 12" descr="download.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5764" y="2362045"/>
            <a:ext cx="2908300" cy="2794000"/>
          </a:xfrm>
          <a:prstGeom prst="rect">
            <a:avLst/>
          </a:prstGeom>
        </p:spPr>
      </p:pic>
      <p:sp>
        <p:nvSpPr>
          <p:cNvPr id="15" name="TextBox 14"/>
          <p:cNvSpPr txBox="1"/>
          <p:nvPr/>
        </p:nvSpPr>
        <p:spPr>
          <a:xfrm>
            <a:off x="657318" y="5486719"/>
            <a:ext cx="6218369" cy="707886"/>
          </a:xfrm>
          <a:prstGeom prst="rect">
            <a:avLst/>
          </a:prstGeom>
          <a:noFill/>
        </p:spPr>
        <p:txBody>
          <a:bodyPr wrap="none" rtlCol="0">
            <a:spAutoFit/>
          </a:bodyPr>
          <a:lstStyle/>
          <a:p>
            <a:r>
              <a:rPr lang="en-US" sz="2000" dirty="0">
                <a:solidFill>
                  <a:srgbClr val="3366FF"/>
                </a:solidFill>
                <a:latin typeface="Twinkl" pitchFamily="2" charset="0"/>
              </a:rPr>
              <a:t>Reading underpins children’s access to the </a:t>
            </a:r>
          </a:p>
          <a:p>
            <a:r>
              <a:rPr lang="en-US" sz="2000" dirty="0">
                <a:solidFill>
                  <a:srgbClr val="3366FF"/>
                </a:solidFill>
                <a:latin typeface="Twinkl" pitchFamily="2" charset="0"/>
              </a:rPr>
              <a:t>curriculum and clearly impacts on their achievement</a:t>
            </a:r>
          </a:p>
        </p:txBody>
      </p:sp>
    </p:spTree>
    <p:extLst>
      <p:ext uri="{BB962C8B-B14F-4D97-AF65-F5344CB8AC3E}">
        <p14:creationId xmlns:p14="http://schemas.microsoft.com/office/powerpoint/2010/main" val="3107384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90726" y="293960"/>
            <a:ext cx="2570068" cy="1510651"/>
          </a:xfrm>
          <a:prstGeom prst="rect">
            <a:avLst/>
          </a:prstGeom>
        </p:spPr>
      </p:pic>
      <p:pic>
        <p:nvPicPr>
          <p:cNvPr id="30" name="Picture 29" descr="images.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22146" y="627466"/>
            <a:ext cx="2717777" cy="1358889"/>
          </a:xfrm>
          <a:prstGeom prst="rect">
            <a:avLst/>
          </a:prstGeom>
        </p:spPr>
      </p:pic>
      <p:sp>
        <p:nvSpPr>
          <p:cNvPr id="7" name="TextBox 6"/>
          <p:cNvSpPr txBox="1"/>
          <p:nvPr/>
        </p:nvSpPr>
        <p:spPr>
          <a:xfrm>
            <a:off x="2760794" y="200844"/>
            <a:ext cx="4291559" cy="584775"/>
          </a:xfrm>
          <a:prstGeom prst="rect">
            <a:avLst/>
          </a:prstGeom>
          <a:noFill/>
        </p:spPr>
        <p:txBody>
          <a:bodyPr wrap="none" rtlCol="0">
            <a:spAutoFit/>
          </a:bodyPr>
          <a:lstStyle/>
          <a:p>
            <a:r>
              <a:rPr lang="en-US" sz="3200" dirty="0">
                <a:solidFill>
                  <a:srgbClr val="FF6600"/>
                </a:solidFill>
                <a:latin typeface="Twinkl" pitchFamily="2" charset="0"/>
              </a:rPr>
              <a:t>How we teach reading</a:t>
            </a:r>
          </a:p>
        </p:txBody>
      </p:sp>
      <p:sp>
        <p:nvSpPr>
          <p:cNvPr id="11" name="TextBox 10"/>
          <p:cNvSpPr txBox="1"/>
          <p:nvPr/>
        </p:nvSpPr>
        <p:spPr>
          <a:xfrm>
            <a:off x="147903" y="2121870"/>
            <a:ext cx="4304383" cy="1200329"/>
          </a:xfrm>
          <a:prstGeom prst="rect">
            <a:avLst/>
          </a:prstGeom>
          <a:noFill/>
        </p:spPr>
        <p:txBody>
          <a:bodyPr wrap="none" rtlCol="0">
            <a:spAutoFit/>
          </a:bodyPr>
          <a:lstStyle/>
          <a:p>
            <a:r>
              <a:rPr lang="en-US" sz="2400" dirty="0">
                <a:solidFill>
                  <a:srgbClr val="3366FF"/>
                </a:solidFill>
                <a:latin typeface="Twinkl" pitchFamily="2" charset="0"/>
              </a:rPr>
              <a:t>Reading practice sessions are :</a:t>
            </a:r>
          </a:p>
          <a:p>
            <a:endParaRPr lang="en-US" sz="2400" dirty="0">
              <a:latin typeface="Twinkl" pitchFamily="2" charset="0"/>
            </a:endParaRPr>
          </a:p>
          <a:p>
            <a:endParaRPr lang="en-US" sz="2400" dirty="0"/>
          </a:p>
        </p:txBody>
      </p:sp>
      <p:pic>
        <p:nvPicPr>
          <p:cNvPr id="12" name="Picture 11"/>
          <p:cNvPicPr>
            <a:picLocks noChangeAspect="1"/>
          </p:cNvPicPr>
          <p:nvPr/>
        </p:nvPicPr>
        <p:blipFill>
          <a:blip r:embed="rId5"/>
          <a:stretch>
            <a:fillRect/>
          </a:stretch>
        </p:blipFill>
        <p:spPr>
          <a:xfrm>
            <a:off x="167599" y="2892673"/>
            <a:ext cx="859049" cy="859049"/>
          </a:xfrm>
          <a:prstGeom prst="rect">
            <a:avLst/>
          </a:prstGeom>
        </p:spPr>
      </p:pic>
      <p:sp>
        <p:nvSpPr>
          <p:cNvPr id="14" name="TextBox 13"/>
          <p:cNvSpPr txBox="1"/>
          <p:nvPr/>
        </p:nvSpPr>
        <p:spPr>
          <a:xfrm>
            <a:off x="1136286" y="3137532"/>
            <a:ext cx="2890535" cy="369332"/>
          </a:xfrm>
          <a:prstGeom prst="rect">
            <a:avLst/>
          </a:prstGeom>
          <a:noFill/>
        </p:spPr>
        <p:txBody>
          <a:bodyPr wrap="none" rtlCol="0">
            <a:spAutoFit/>
          </a:bodyPr>
          <a:lstStyle/>
          <a:p>
            <a:r>
              <a:rPr lang="en-US" dirty="0">
                <a:solidFill>
                  <a:srgbClr val="3366FF"/>
                </a:solidFill>
                <a:latin typeface="Twinkl" pitchFamily="2" charset="0"/>
              </a:rPr>
              <a:t>Timetabled 3 times a week</a:t>
            </a:r>
          </a:p>
        </p:txBody>
      </p:sp>
      <p:pic>
        <p:nvPicPr>
          <p:cNvPr id="15" name="Picture 14"/>
          <p:cNvPicPr>
            <a:picLocks noChangeAspect="1"/>
          </p:cNvPicPr>
          <p:nvPr/>
        </p:nvPicPr>
        <p:blipFill>
          <a:blip r:embed="rId6"/>
          <a:stretch>
            <a:fillRect/>
          </a:stretch>
        </p:blipFill>
        <p:spPr>
          <a:xfrm>
            <a:off x="181424" y="4098699"/>
            <a:ext cx="725695" cy="732353"/>
          </a:xfrm>
          <a:prstGeom prst="rect">
            <a:avLst/>
          </a:prstGeom>
        </p:spPr>
      </p:pic>
      <p:sp>
        <p:nvSpPr>
          <p:cNvPr id="17" name="TextBox 16"/>
          <p:cNvSpPr txBox="1"/>
          <p:nvPr/>
        </p:nvSpPr>
        <p:spPr>
          <a:xfrm>
            <a:off x="1136286" y="4098699"/>
            <a:ext cx="3143809" cy="646331"/>
          </a:xfrm>
          <a:prstGeom prst="rect">
            <a:avLst/>
          </a:prstGeom>
          <a:noFill/>
        </p:spPr>
        <p:txBody>
          <a:bodyPr wrap="none" rtlCol="0">
            <a:spAutoFit/>
          </a:bodyPr>
          <a:lstStyle/>
          <a:p>
            <a:r>
              <a:rPr lang="en-US" dirty="0">
                <a:solidFill>
                  <a:srgbClr val="3366FF"/>
                </a:solidFill>
                <a:latin typeface="Twinkl" pitchFamily="2" charset="0"/>
              </a:rPr>
              <a:t>Taught by trained teacher or</a:t>
            </a:r>
          </a:p>
          <a:p>
            <a:r>
              <a:rPr lang="en-US" dirty="0">
                <a:solidFill>
                  <a:srgbClr val="3366FF"/>
                </a:solidFill>
                <a:latin typeface="Twinkl" pitchFamily="2" charset="0"/>
              </a:rPr>
              <a:t> teaching assistant</a:t>
            </a:r>
          </a:p>
        </p:txBody>
      </p:sp>
      <p:pic>
        <p:nvPicPr>
          <p:cNvPr id="18" name="Picture 17"/>
          <p:cNvPicPr>
            <a:picLocks noChangeAspect="1"/>
          </p:cNvPicPr>
          <p:nvPr/>
        </p:nvPicPr>
        <p:blipFill>
          <a:blip r:embed="rId7"/>
          <a:stretch>
            <a:fillRect/>
          </a:stretch>
        </p:blipFill>
        <p:spPr>
          <a:xfrm>
            <a:off x="167599" y="5405533"/>
            <a:ext cx="1308161" cy="712655"/>
          </a:xfrm>
          <a:prstGeom prst="rect">
            <a:avLst/>
          </a:prstGeom>
        </p:spPr>
      </p:pic>
      <p:sp>
        <p:nvSpPr>
          <p:cNvPr id="21" name="TextBox 20"/>
          <p:cNvSpPr txBox="1"/>
          <p:nvPr/>
        </p:nvSpPr>
        <p:spPr>
          <a:xfrm>
            <a:off x="1330348" y="5493420"/>
            <a:ext cx="2563522" cy="369332"/>
          </a:xfrm>
          <a:prstGeom prst="rect">
            <a:avLst/>
          </a:prstGeom>
          <a:noFill/>
        </p:spPr>
        <p:txBody>
          <a:bodyPr wrap="none" rtlCol="0">
            <a:spAutoFit/>
          </a:bodyPr>
          <a:lstStyle/>
          <a:p>
            <a:r>
              <a:rPr lang="en-US" dirty="0">
                <a:solidFill>
                  <a:srgbClr val="3366FF"/>
                </a:solidFill>
                <a:latin typeface="Twinkl" pitchFamily="2" charset="0"/>
              </a:rPr>
              <a:t>Taught in small groups</a:t>
            </a:r>
          </a:p>
        </p:txBody>
      </p:sp>
      <p:sp>
        <p:nvSpPr>
          <p:cNvPr id="23" name="TextBox 22"/>
          <p:cNvSpPr txBox="1"/>
          <p:nvPr/>
        </p:nvSpPr>
        <p:spPr>
          <a:xfrm>
            <a:off x="4769518" y="2146703"/>
            <a:ext cx="1677062" cy="461665"/>
          </a:xfrm>
          <a:prstGeom prst="rect">
            <a:avLst/>
          </a:prstGeom>
          <a:noFill/>
        </p:spPr>
        <p:txBody>
          <a:bodyPr wrap="none" rtlCol="0">
            <a:spAutoFit/>
          </a:bodyPr>
          <a:lstStyle/>
          <a:p>
            <a:r>
              <a:rPr lang="en-US" sz="2400" dirty="0">
                <a:solidFill>
                  <a:srgbClr val="3366FF"/>
                </a:solidFill>
                <a:latin typeface="Twinkl" pitchFamily="2" charset="0"/>
              </a:rPr>
              <a:t>Books are </a:t>
            </a:r>
            <a:r>
              <a:rPr lang="en-US" sz="2000" dirty="0">
                <a:solidFill>
                  <a:srgbClr val="3366FF"/>
                </a:solidFill>
              </a:rPr>
              <a:t>:</a:t>
            </a:r>
          </a:p>
        </p:txBody>
      </p:sp>
      <p:pic>
        <p:nvPicPr>
          <p:cNvPr id="24" name="Picture 23"/>
          <p:cNvPicPr>
            <a:picLocks noChangeAspect="1"/>
          </p:cNvPicPr>
          <p:nvPr/>
        </p:nvPicPr>
        <p:blipFill>
          <a:blip r:embed="rId8"/>
          <a:stretch>
            <a:fillRect/>
          </a:stretch>
        </p:blipFill>
        <p:spPr>
          <a:xfrm>
            <a:off x="4769518" y="2722034"/>
            <a:ext cx="1337000" cy="1200057"/>
          </a:xfrm>
          <a:prstGeom prst="rect">
            <a:avLst/>
          </a:prstGeom>
        </p:spPr>
      </p:pic>
      <p:sp>
        <p:nvSpPr>
          <p:cNvPr id="25" name="Rectangle 24"/>
          <p:cNvSpPr/>
          <p:nvPr/>
        </p:nvSpPr>
        <p:spPr>
          <a:xfrm>
            <a:off x="6204717" y="2754507"/>
            <a:ext cx="2618210" cy="1200329"/>
          </a:xfrm>
          <a:prstGeom prst="rect">
            <a:avLst/>
          </a:prstGeom>
        </p:spPr>
        <p:txBody>
          <a:bodyPr wrap="square">
            <a:spAutoFit/>
          </a:bodyPr>
          <a:lstStyle/>
          <a:p>
            <a:r>
              <a:rPr lang="en-US" dirty="0">
                <a:solidFill>
                  <a:srgbClr val="3366FF"/>
                </a:solidFill>
                <a:latin typeface="Twinkl" pitchFamily="2" charset="0"/>
              </a:rPr>
              <a:t>matched to children’s</a:t>
            </a:r>
          </a:p>
          <a:p>
            <a:r>
              <a:rPr lang="en-US" dirty="0">
                <a:solidFill>
                  <a:srgbClr val="3366FF"/>
                </a:solidFill>
                <a:latin typeface="Twinkl" pitchFamily="2" charset="0"/>
              </a:rPr>
              <a:t>secure phonic knowledge </a:t>
            </a:r>
          </a:p>
          <a:p>
            <a:r>
              <a:rPr lang="en-US" dirty="0">
                <a:solidFill>
                  <a:srgbClr val="3366FF"/>
                </a:solidFill>
                <a:latin typeface="Twinkl" pitchFamily="2" charset="0"/>
              </a:rPr>
              <a:t>and word reading</a:t>
            </a:r>
          </a:p>
        </p:txBody>
      </p:sp>
      <p:pic>
        <p:nvPicPr>
          <p:cNvPr id="26" name="Picture 25"/>
          <p:cNvPicPr>
            <a:picLocks noChangeAspect="1"/>
          </p:cNvPicPr>
          <p:nvPr/>
        </p:nvPicPr>
        <p:blipFill>
          <a:blip r:embed="rId9"/>
          <a:stretch>
            <a:fillRect/>
          </a:stretch>
        </p:blipFill>
        <p:spPr>
          <a:xfrm>
            <a:off x="5027692" y="4068324"/>
            <a:ext cx="982678" cy="982678"/>
          </a:xfrm>
          <a:prstGeom prst="rect">
            <a:avLst/>
          </a:prstGeom>
        </p:spPr>
      </p:pic>
      <p:sp>
        <p:nvSpPr>
          <p:cNvPr id="27" name="Rectangle 26"/>
          <p:cNvSpPr/>
          <p:nvPr/>
        </p:nvSpPr>
        <p:spPr>
          <a:xfrm>
            <a:off x="6106518" y="4347879"/>
            <a:ext cx="1842171" cy="369332"/>
          </a:xfrm>
          <a:prstGeom prst="rect">
            <a:avLst/>
          </a:prstGeom>
        </p:spPr>
        <p:txBody>
          <a:bodyPr wrap="none">
            <a:spAutoFit/>
          </a:bodyPr>
          <a:lstStyle/>
          <a:p>
            <a:r>
              <a:rPr lang="en-US" dirty="0">
                <a:solidFill>
                  <a:srgbClr val="3366FF"/>
                </a:solidFill>
                <a:latin typeface="Twinkl" pitchFamily="2" charset="0"/>
              </a:rPr>
              <a:t>read three times</a:t>
            </a:r>
          </a:p>
        </p:txBody>
      </p:sp>
    </p:spTree>
    <p:extLst>
      <p:ext uri="{BB962C8B-B14F-4D97-AF65-F5344CB8AC3E}">
        <p14:creationId xmlns:p14="http://schemas.microsoft.com/office/powerpoint/2010/main" val="13428581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x500_583ce3f0-b282-41cb-a26c-9c13e8f492b9_600x60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4885" y="2000030"/>
            <a:ext cx="2056556" cy="1949616"/>
          </a:xfrm>
          <a:prstGeom prst="rect">
            <a:avLst/>
          </a:prstGeom>
        </p:spPr>
      </p:pic>
      <p:pic>
        <p:nvPicPr>
          <p:cNvPr id="7" name="Picture 6" descr="x500_a26d1c55-c8a5-42bf-b64d-385a5f9389f7_600x600.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3936" y="1978470"/>
            <a:ext cx="2115586" cy="2005575"/>
          </a:xfrm>
          <a:prstGeom prst="rect">
            <a:avLst/>
          </a:prstGeom>
        </p:spPr>
      </p:pic>
      <p:pic>
        <p:nvPicPr>
          <p:cNvPr id="8" name="Picture 7" descr="x500_ed231ee1-1693-4f94-ba17-af5f8e9b3887_600x600.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0747" y="3949646"/>
            <a:ext cx="2037052" cy="1931125"/>
          </a:xfrm>
          <a:prstGeom prst="rect">
            <a:avLst/>
          </a:prstGeom>
        </p:spPr>
      </p:pic>
      <p:pic>
        <p:nvPicPr>
          <p:cNvPr id="9" name="Picture 8" descr="x500_7f2a694d-5b3f-44d4-a393-655a977a13de_600x600.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33871" y="3720489"/>
            <a:ext cx="2073337" cy="1965524"/>
          </a:xfrm>
          <a:prstGeom prst="rect">
            <a:avLst/>
          </a:prstGeom>
        </p:spPr>
      </p:pic>
      <p:pic>
        <p:nvPicPr>
          <p:cNvPr id="10" name="Picture 9" descr="x500_46e7d0c7-af8e-4ef1-81fa-de84b151073f_600x600.jp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50505" y="3798116"/>
            <a:ext cx="1995663" cy="1887897"/>
          </a:xfrm>
          <a:prstGeom prst="rect">
            <a:avLst/>
          </a:prstGeom>
        </p:spPr>
      </p:pic>
      <p:sp>
        <p:nvSpPr>
          <p:cNvPr id="11" name="TextBox 10"/>
          <p:cNvSpPr txBox="1"/>
          <p:nvPr/>
        </p:nvSpPr>
        <p:spPr>
          <a:xfrm>
            <a:off x="541376" y="588887"/>
            <a:ext cx="5925412" cy="707886"/>
          </a:xfrm>
          <a:prstGeom prst="rect">
            <a:avLst/>
          </a:prstGeom>
          <a:noFill/>
        </p:spPr>
        <p:txBody>
          <a:bodyPr wrap="square" rtlCol="0">
            <a:spAutoFit/>
          </a:bodyPr>
          <a:lstStyle/>
          <a:p>
            <a:r>
              <a:rPr lang="en-US" sz="2000" dirty="0">
                <a:solidFill>
                  <a:srgbClr val="3366FF"/>
                </a:solidFill>
                <a:latin typeface="Twinkl" pitchFamily="2" charset="0"/>
              </a:rPr>
              <a:t>Big Cat Collins Reading books are carefully matched to children’s </a:t>
            </a:r>
            <a:r>
              <a:rPr lang="en-US" sz="2000" b="1" dirty="0">
                <a:solidFill>
                  <a:srgbClr val="3366FF"/>
                </a:solidFill>
                <a:latin typeface="Twinkl" pitchFamily="2" charset="0"/>
              </a:rPr>
              <a:t>secure</a:t>
            </a:r>
            <a:r>
              <a:rPr lang="en-US" sz="2000" dirty="0">
                <a:solidFill>
                  <a:srgbClr val="3366FF"/>
                </a:solidFill>
                <a:latin typeface="Twinkl" pitchFamily="2" charset="0"/>
              </a:rPr>
              <a:t> phonic knowledge</a:t>
            </a:r>
          </a:p>
        </p:txBody>
      </p:sp>
      <p:pic>
        <p:nvPicPr>
          <p:cNvPr id="2" name="Picture 1">
            <a:extLst>
              <a:ext uri="{FF2B5EF4-FFF2-40B4-BE49-F238E27FC236}">
                <a16:creationId xmlns:a16="http://schemas.microsoft.com/office/drawing/2014/main" id="{7F700CEE-78F6-4FD0-98D5-67CB390BDDDB}"/>
              </a:ext>
            </a:extLst>
          </p:cNvPr>
          <p:cNvPicPr>
            <a:picLocks noChangeAspect="1"/>
          </p:cNvPicPr>
          <p:nvPr/>
        </p:nvPicPr>
        <p:blipFill>
          <a:blip r:embed="rId8"/>
          <a:stretch>
            <a:fillRect/>
          </a:stretch>
        </p:blipFill>
        <p:spPr>
          <a:xfrm>
            <a:off x="3341655" y="5992517"/>
            <a:ext cx="2634939" cy="761690"/>
          </a:xfrm>
          <a:prstGeom prst="rect">
            <a:avLst/>
          </a:prstGeom>
        </p:spPr>
      </p:pic>
    </p:spTree>
    <p:extLst>
      <p:ext uri="{BB962C8B-B14F-4D97-AF65-F5344CB8AC3E}">
        <p14:creationId xmlns:p14="http://schemas.microsoft.com/office/powerpoint/2010/main" val="33991999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29558" y="1151194"/>
            <a:ext cx="6848350" cy="3970318"/>
          </a:xfrm>
          <a:prstGeom prst="rect">
            <a:avLst/>
          </a:prstGeom>
          <a:noFill/>
        </p:spPr>
        <p:txBody>
          <a:bodyPr wrap="none" rtlCol="0">
            <a:spAutoFit/>
          </a:bodyPr>
          <a:lstStyle/>
          <a:p>
            <a:pPr marL="285750" indent="-285750">
              <a:buFont typeface="Wingdings" panose="05000000000000000000" pitchFamily="2" charset="2"/>
              <a:buChar char="Ø"/>
            </a:pPr>
            <a:r>
              <a:rPr lang="en-US" dirty="0">
                <a:solidFill>
                  <a:srgbClr val="3366FF"/>
                </a:solidFill>
                <a:latin typeface="Twinkl" pitchFamily="2" charset="0"/>
              </a:rPr>
              <a:t>The Reading lesson books are carefully chosen by the teachers</a:t>
            </a:r>
          </a:p>
          <a:p>
            <a:r>
              <a:rPr lang="en-US" dirty="0">
                <a:solidFill>
                  <a:srgbClr val="3366FF"/>
                </a:solidFill>
                <a:latin typeface="Twinkl" pitchFamily="2" charset="0"/>
              </a:rPr>
              <a:t>so children can read them fluently and independently</a:t>
            </a:r>
          </a:p>
          <a:p>
            <a:endParaRPr lang="en-US" dirty="0">
              <a:solidFill>
                <a:srgbClr val="3366FF"/>
              </a:solidFill>
              <a:latin typeface="Twinkl" pitchFamily="2" charset="0"/>
            </a:endParaRPr>
          </a:p>
          <a:p>
            <a:pPr marL="285750" indent="-285750">
              <a:buFont typeface="Wingdings" panose="05000000000000000000" pitchFamily="2" charset="2"/>
              <a:buChar char="Ø"/>
            </a:pPr>
            <a:r>
              <a:rPr lang="en-US" dirty="0">
                <a:solidFill>
                  <a:srgbClr val="3366FF"/>
                </a:solidFill>
                <a:latin typeface="Twinkl" pitchFamily="2" charset="0"/>
              </a:rPr>
              <a:t>3 Reads </a:t>
            </a:r>
            <a:r>
              <a:rPr lang="mr-IN" dirty="0">
                <a:solidFill>
                  <a:srgbClr val="3366FF"/>
                </a:solidFill>
                <a:latin typeface="Twinkl" pitchFamily="2" charset="0"/>
              </a:rPr>
              <a:t>–</a:t>
            </a:r>
            <a:r>
              <a:rPr lang="en-US" dirty="0">
                <a:solidFill>
                  <a:srgbClr val="3366FF"/>
                </a:solidFill>
                <a:latin typeface="Twinkl" pitchFamily="2" charset="0"/>
              </a:rPr>
              <a:t> each one begins with some quick sounds and words </a:t>
            </a:r>
          </a:p>
          <a:p>
            <a:r>
              <a:rPr lang="en-US" dirty="0">
                <a:solidFill>
                  <a:srgbClr val="3366FF"/>
                </a:solidFill>
                <a:latin typeface="Twinkl" pitchFamily="2" charset="0"/>
              </a:rPr>
              <a:t>practice</a:t>
            </a:r>
          </a:p>
          <a:p>
            <a:endParaRPr lang="en-US" dirty="0">
              <a:solidFill>
                <a:srgbClr val="3366FF"/>
              </a:solidFill>
              <a:latin typeface="Twinkl" pitchFamily="2" charset="0"/>
            </a:endParaRPr>
          </a:p>
          <a:p>
            <a:pPr marL="342900" indent="-342900">
              <a:buAutoNum type="arabicPeriod"/>
            </a:pPr>
            <a:r>
              <a:rPr lang="en-US" dirty="0">
                <a:solidFill>
                  <a:srgbClr val="FF0000"/>
                </a:solidFill>
                <a:latin typeface="Twinkl" pitchFamily="2" charset="0"/>
              </a:rPr>
              <a:t>Decoding</a:t>
            </a:r>
          </a:p>
          <a:p>
            <a:pPr marL="342900" indent="-342900">
              <a:buAutoNum type="arabicPeriod"/>
            </a:pPr>
            <a:endParaRPr lang="en-US" dirty="0">
              <a:solidFill>
                <a:srgbClr val="3366FF"/>
              </a:solidFill>
              <a:latin typeface="Twinkl" pitchFamily="2" charset="0"/>
            </a:endParaRPr>
          </a:p>
          <a:p>
            <a:pPr marL="342900" indent="-342900">
              <a:buAutoNum type="arabicPeriod"/>
            </a:pPr>
            <a:endParaRPr lang="en-US" dirty="0">
              <a:solidFill>
                <a:srgbClr val="FF0000"/>
              </a:solidFill>
              <a:latin typeface="Twinkl" pitchFamily="2" charset="0"/>
            </a:endParaRPr>
          </a:p>
          <a:p>
            <a:pPr marL="342900" indent="-342900">
              <a:buAutoNum type="arabicPeriod"/>
            </a:pPr>
            <a:r>
              <a:rPr lang="en-US" dirty="0">
                <a:solidFill>
                  <a:srgbClr val="FF0000"/>
                </a:solidFill>
                <a:latin typeface="Twinkl" pitchFamily="2" charset="0"/>
              </a:rPr>
              <a:t>Prosody</a:t>
            </a:r>
          </a:p>
          <a:p>
            <a:r>
              <a:rPr lang="en-US" dirty="0">
                <a:solidFill>
                  <a:srgbClr val="FF0000"/>
                </a:solidFill>
                <a:latin typeface="Twinkl" pitchFamily="2" charset="0"/>
              </a:rPr>
              <a:t>      (intonation, expression)</a:t>
            </a:r>
          </a:p>
          <a:p>
            <a:pPr marL="342900" indent="-342900">
              <a:buAutoNum type="arabicPeriod"/>
            </a:pPr>
            <a:endParaRPr lang="en-US" dirty="0">
              <a:solidFill>
                <a:srgbClr val="3366FF"/>
              </a:solidFill>
              <a:latin typeface="Twinkl" pitchFamily="2" charset="0"/>
            </a:endParaRPr>
          </a:p>
          <a:p>
            <a:r>
              <a:rPr lang="en-US" dirty="0">
                <a:solidFill>
                  <a:srgbClr val="FF0000"/>
                </a:solidFill>
                <a:latin typeface="Twinkl" pitchFamily="2" charset="0"/>
              </a:rPr>
              <a:t>3.   Comprehension</a:t>
            </a:r>
          </a:p>
          <a:p>
            <a:pPr marL="342900" indent="-342900">
              <a:buAutoNum type="arabicPeriod"/>
            </a:pPr>
            <a:endParaRPr lang="en-US" dirty="0">
              <a:solidFill>
                <a:srgbClr val="3366FF"/>
              </a:solidFill>
              <a:latin typeface="Twinkl" pitchFamily="2" charset="0"/>
            </a:endParaRPr>
          </a:p>
        </p:txBody>
      </p:sp>
      <p:pic>
        <p:nvPicPr>
          <p:cNvPr id="7" name="Picture 6" descr="download.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21997" y="2596897"/>
            <a:ext cx="2610799" cy="1513378"/>
          </a:xfrm>
          <a:prstGeom prst="rect">
            <a:avLst/>
          </a:prstGeom>
        </p:spPr>
      </p:pic>
      <p:sp>
        <p:nvSpPr>
          <p:cNvPr id="2" name="TextBox 1">
            <a:extLst>
              <a:ext uri="{FF2B5EF4-FFF2-40B4-BE49-F238E27FC236}">
                <a16:creationId xmlns:a16="http://schemas.microsoft.com/office/drawing/2014/main" id="{A1AFB1F7-681E-4D12-94BB-EA7973FFA055}"/>
              </a:ext>
            </a:extLst>
          </p:cNvPr>
          <p:cNvSpPr txBox="1"/>
          <p:nvPr/>
        </p:nvSpPr>
        <p:spPr>
          <a:xfrm>
            <a:off x="829559" y="351494"/>
            <a:ext cx="6381946" cy="646331"/>
          </a:xfrm>
          <a:prstGeom prst="rect">
            <a:avLst/>
          </a:prstGeom>
          <a:noFill/>
        </p:spPr>
        <p:txBody>
          <a:bodyPr wrap="square" rtlCol="0">
            <a:spAutoFit/>
          </a:bodyPr>
          <a:lstStyle/>
          <a:p>
            <a:r>
              <a:rPr lang="en-US" sz="3600" dirty="0">
                <a:solidFill>
                  <a:schemeClr val="accent1"/>
                </a:solidFill>
                <a:latin typeface="Twinkl" pitchFamily="2" charset="0"/>
              </a:rPr>
              <a:t>Reading lessons</a:t>
            </a:r>
            <a:endParaRPr lang="en-GB" sz="3600" dirty="0">
              <a:solidFill>
                <a:schemeClr val="accent1"/>
              </a:solidFill>
              <a:latin typeface="Twinkl" pitchFamily="2" charset="0"/>
            </a:endParaRPr>
          </a:p>
        </p:txBody>
      </p:sp>
      <p:sp>
        <p:nvSpPr>
          <p:cNvPr id="3" name="TextBox 2">
            <a:extLst>
              <a:ext uri="{FF2B5EF4-FFF2-40B4-BE49-F238E27FC236}">
                <a16:creationId xmlns:a16="http://schemas.microsoft.com/office/drawing/2014/main" id="{5ED8CFD6-A3D8-47BF-8195-D754BC7C2A95}"/>
              </a:ext>
            </a:extLst>
          </p:cNvPr>
          <p:cNvSpPr txBox="1"/>
          <p:nvPr/>
        </p:nvSpPr>
        <p:spPr>
          <a:xfrm>
            <a:off x="980388" y="5121512"/>
            <a:ext cx="6231117" cy="923330"/>
          </a:xfrm>
          <a:prstGeom prst="rect">
            <a:avLst/>
          </a:prstGeom>
          <a:noFill/>
        </p:spPr>
        <p:txBody>
          <a:bodyPr wrap="square" rtlCol="0">
            <a:spAutoFit/>
          </a:bodyPr>
          <a:lstStyle/>
          <a:p>
            <a:pPr marL="285750" indent="-285750">
              <a:buFont typeface="Wingdings" panose="05000000000000000000" pitchFamily="2" charset="2"/>
              <a:buChar char="Ø"/>
            </a:pPr>
            <a:r>
              <a:rPr lang="en-US" dirty="0">
                <a:latin typeface="Twinkl" pitchFamily="2" charset="0"/>
              </a:rPr>
              <a:t>Phonics assessments are done every half-term to ensure that your child is reading books matched to their Phonic knowledge.</a:t>
            </a:r>
            <a:endParaRPr lang="en-GB" dirty="0">
              <a:latin typeface="Twinkl" pitchFamily="2" charset="0"/>
            </a:endParaRPr>
          </a:p>
        </p:txBody>
      </p:sp>
      <p:pic>
        <p:nvPicPr>
          <p:cNvPr id="4" name="Picture 3">
            <a:extLst>
              <a:ext uri="{FF2B5EF4-FFF2-40B4-BE49-F238E27FC236}">
                <a16:creationId xmlns:a16="http://schemas.microsoft.com/office/drawing/2014/main" id="{373A1032-4719-42EF-9704-074CFAE63F0B}"/>
              </a:ext>
            </a:extLst>
          </p:cNvPr>
          <p:cNvPicPr>
            <a:picLocks noChangeAspect="1"/>
          </p:cNvPicPr>
          <p:nvPr/>
        </p:nvPicPr>
        <p:blipFill>
          <a:blip r:embed="rId3"/>
          <a:stretch>
            <a:fillRect/>
          </a:stretch>
        </p:blipFill>
        <p:spPr>
          <a:xfrm>
            <a:off x="3405053" y="5883905"/>
            <a:ext cx="2610799" cy="754712"/>
          </a:xfrm>
          <a:prstGeom prst="rect">
            <a:avLst/>
          </a:prstGeom>
        </p:spPr>
      </p:pic>
    </p:spTree>
    <p:extLst>
      <p:ext uri="{BB962C8B-B14F-4D97-AF65-F5344CB8AC3E}">
        <p14:creationId xmlns:p14="http://schemas.microsoft.com/office/powerpoint/2010/main" val="19314195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x500_2a37ccd3-a672-4877-b56b-b9fb9356dbb6_600x60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9529" y="938792"/>
            <a:ext cx="1427461" cy="1353233"/>
          </a:xfrm>
          <a:prstGeom prst="rect">
            <a:avLst/>
          </a:prstGeom>
        </p:spPr>
      </p:pic>
      <p:pic>
        <p:nvPicPr>
          <p:cNvPr id="6" name="Picture 5" descr="x500_cb1dee7d-f67f-4777-96f8-7377cf742f41_600x600.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82801" y="2889110"/>
            <a:ext cx="1438350" cy="1363556"/>
          </a:xfrm>
          <a:prstGeom prst="rect">
            <a:avLst/>
          </a:prstGeom>
        </p:spPr>
      </p:pic>
      <p:pic>
        <p:nvPicPr>
          <p:cNvPr id="7" name="Picture 6" descr="x500_db356d57-2de5-436c-b048-0df9c89d4286_1024x1024.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49325" y="4795040"/>
            <a:ext cx="1305301" cy="1613353"/>
          </a:xfrm>
          <a:prstGeom prst="rect">
            <a:avLst/>
          </a:prstGeom>
        </p:spPr>
      </p:pic>
      <p:sp>
        <p:nvSpPr>
          <p:cNvPr id="8" name="TextBox 7">
            <a:extLst>
              <a:ext uri="{FF2B5EF4-FFF2-40B4-BE49-F238E27FC236}">
                <a16:creationId xmlns:a16="http://schemas.microsoft.com/office/drawing/2014/main" id="{84C07B3B-0C97-4B13-97EC-2F7B6FE14E1A}"/>
              </a:ext>
            </a:extLst>
          </p:cNvPr>
          <p:cNvSpPr txBox="1"/>
          <p:nvPr/>
        </p:nvSpPr>
        <p:spPr>
          <a:xfrm>
            <a:off x="622849" y="1074224"/>
            <a:ext cx="6459952" cy="2585323"/>
          </a:xfrm>
          <a:prstGeom prst="rect">
            <a:avLst/>
          </a:prstGeom>
          <a:noFill/>
        </p:spPr>
        <p:txBody>
          <a:bodyPr wrap="square">
            <a:spAutoFit/>
          </a:bodyPr>
          <a:lstStyle/>
          <a:p>
            <a:r>
              <a:rPr lang="en-US" dirty="0">
                <a:solidFill>
                  <a:srgbClr val="3366FF"/>
                </a:solidFill>
                <a:latin typeface="Twinkl" pitchFamily="2" charset="0"/>
              </a:rPr>
              <a:t>After reading the book in school 3 times, the reading book is sent home so your child can practice reading it at home. Please do not worry that that your child has read the book before</a:t>
            </a:r>
            <a:r>
              <a:rPr lang="mr-IN" dirty="0">
                <a:solidFill>
                  <a:srgbClr val="3366FF"/>
                </a:solidFill>
                <a:latin typeface="Twinkl" pitchFamily="2" charset="0"/>
              </a:rPr>
              <a:t>–</a:t>
            </a:r>
            <a:r>
              <a:rPr lang="en-US" dirty="0">
                <a:solidFill>
                  <a:srgbClr val="3366FF"/>
                </a:solidFill>
                <a:latin typeface="Twinkl" pitchFamily="2" charset="0"/>
              </a:rPr>
              <a:t> your child needs to develop fluency and confidence in reading.  </a:t>
            </a:r>
          </a:p>
          <a:p>
            <a:r>
              <a:rPr lang="en-US" dirty="0">
                <a:solidFill>
                  <a:srgbClr val="3366FF"/>
                </a:solidFill>
                <a:latin typeface="Twinkl" pitchFamily="2" charset="0"/>
              </a:rPr>
              <a:t>Re-reading a book  they have read before in school helps develop fluency </a:t>
            </a:r>
            <a:r>
              <a:rPr lang="mr-IN" dirty="0">
                <a:solidFill>
                  <a:srgbClr val="3366FF"/>
                </a:solidFill>
                <a:latin typeface="Twinkl" pitchFamily="2" charset="0"/>
              </a:rPr>
              <a:t>–</a:t>
            </a:r>
            <a:r>
              <a:rPr lang="en-US" dirty="0">
                <a:solidFill>
                  <a:srgbClr val="3366FF"/>
                </a:solidFill>
                <a:latin typeface="Twinkl" pitchFamily="2" charset="0"/>
              </a:rPr>
              <a:t> this is the goal.</a:t>
            </a:r>
          </a:p>
          <a:p>
            <a:endParaRPr lang="en-US" dirty="0">
              <a:solidFill>
                <a:srgbClr val="3366FF"/>
              </a:solidFill>
              <a:latin typeface="Twinkl" pitchFamily="2" charset="0"/>
            </a:endParaRPr>
          </a:p>
          <a:p>
            <a:r>
              <a:rPr lang="en-US" dirty="0">
                <a:solidFill>
                  <a:srgbClr val="3366FF"/>
                </a:solidFill>
                <a:latin typeface="Twinkl" pitchFamily="2" charset="0"/>
              </a:rPr>
              <a:t>Please celebrate their success!!!</a:t>
            </a:r>
          </a:p>
        </p:txBody>
      </p:sp>
      <p:sp>
        <p:nvSpPr>
          <p:cNvPr id="3" name="TextBox 2">
            <a:extLst>
              <a:ext uri="{FF2B5EF4-FFF2-40B4-BE49-F238E27FC236}">
                <a16:creationId xmlns:a16="http://schemas.microsoft.com/office/drawing/2014/main" id="{0FF80989-2FE4-4FB4-BB62-C128C763F65D}"/>
              </a:ext>
            </a:extLst>
          </p:cNvPr>
          <p:cNvSpPr txBox="1"/>
          <p:nvPr/>
        </p:nvSpPr>
        <p:spPr>
          <a:xfrm>
            <a:off x="707010" y="518474"/>
            <a:ext cx="5514681" cy="523220"/>
          </a:xfrm>
          <a:prstGeom prst="rect">
            <a:avLst/>
          </a:prstGeom>
          <a:noFill/>
        </p:spPr>
        <p:txBody>
          <a:bodyPr wrap="square" rtlCol="0">
            <a:spAutoFit/>
          </a:bodyPr>
          <a:lstStyle/>
          <a:p>
            <a:r>
              <a:rPr lang="en-US" sz="2800" dirty="0">
                <a:solidFill>
                  <a:schemeClr val="accent1"/>
                </a:solidFill>
                <a:latin typeface="Twinkl" pitchFamily="2" charset="0"/>
              </a:rPr>
              <a:t>Home Reading</a:t>
            </a:r>
            <a:endParaRPr lang="en-GB" sz="2800" dirty="0">
              <a:solidFill>
                <a:schemeClr val="accent1"/>
              </a:solidFill>
              <a:latin typeface="Twinkl" pitchFamily="2" charset="0"/>
            </a:endParaRPr>
          </a:p>
        </p:txBody>
      </p:sp>
      <p:sp>
        <p:nvSpPr>
          <p:cNvPr id="10" name="TextBox 9">
            <a:extLst>
              <a:ext uri="{FF2B5EF4-FFF2-40B4-BE49-F238E27FC236}">
                <a16:creationId xmlns:a16="http://schemas.microsoft.com/office/drawing/2014/main" id="{340E6AD3-C456-42A9-AFEF-0AA7ECBDE822}"/>
              </a:ext>
            </a:extLst>
          </p:cNvPr>
          <p:cNvSpPr txBox="1"/>
          <p:nvPr/>
        </p:nvSpPr>
        <p:spPr>
          <a:xfrm>
            <a:off x="622849" y="3692077"/>
            <a:ext cx="6089236" cy="2554545"/>
          </a:xfrm>
          <a:prstGeom prst="rect">
            <a:avLst/>
          </a:prstGeom>
          <a:noFill/>
        </p:spPr>
        <p:txBody>
          <a:bodyPr wrap="square" rtlCol="0">
            <a:spAutoFit/>
          </a:bodyPr>
          <a:lstStyle/>
          <a:p>
            <a:r>
              <a:rPr lang="en-US" sz="2000" dirty="0">
                <a:solidFill>
                  <a:srgbClr val="FF0000"/>
                </a:solidFill>
                <a:latin typeface="Twinkl" pitchFamily="2" charset="0"/>
              </a:rPr>
              <a:t>Please return all reading books on </a:t>
            </a:r>
            <a:r>
              <a:rPr lang="en-US" sz="2000" b="1" dirty="0">
                <a:solidFill>
                  <a:srgbClr val="FF0000"/>
                </a:solidFill>
                <a:latin typeface="Twinkl" pitchFamily="2" charset="0"/>
              </a:rPr>
              <a:t>THURSDAYS.</a:t>
            </a:r>
          </a:p>
          <a:p>
            <a:endParaRPr lang="en-US" sz="2000" b="1" dirty="0">
              <a:solidFill>
                <a:srgbClr val="FF0000"/>
              </a:solidFill>
              <a:latin typeface="Twinkl" pitchFamily="2" charset="0"/>
            </a:endParaRPr>
          </a:p>
          <a:p>
            <a:r>
              <a:rPr lang="en-US" sz="2000" dirty="0" smtClean="0">
                <a:solidFill>
                  <a:srgbClr val="FF0000"/>
                </a:solidFill>
                <a:latin typeface="Twinkl" pitchFamily="2" charset="0"/>
              </a:rPr>
              <a:t>The </a:t>
            </a:r>
            <a:r>
              <a:rPr lang="en-US" sz="2000" dirty="0">
                <a:solidFill>
                  <a:srgbClr val="FF0000"/>
                </a:solidFill>
                <a:latin typeface="Twinkl" pitchFamily="2" charset="0"/>
              </a:rPr>
              <a:t>Little </a:t>
            </a:r>
            <a:r>
              <a:rPr lang="en-US" sz="2000" dirty="0" err="1">
                <a:solidFill>
                  <a:srgbClr val="FF0000"/>
                </a:solidFill>
                <a:latin typeface="Twinkl" pitchFamily="2" charset="0"/>
              </a:rPr>
              <a:t>Wandle</a:t>
            </a:r>
            <a:r>
              <a:rPr lang="en-US" sz="2000" dirty="0">
                <a:solidFill>
                  <a:srgbClr val="FF0000"/>
                </a:solidFill>
                <a:latin typeface="Twinkl" pitchFamily="2" charset="0"/>
              </a:rPr>
              <a:t> reading books will be needed for the next group, so please support us in returning books on the correct day. Keep all reading books in the plastic reading bag to protect them.</a:t>
            </a:r>
          </a:p>
          <a:p>
            <a:r>
              <a:rPr lang="en-US" sz="2000" dirty="0">
                <a:solidFill>
                  <a:srgbClr val="FF0000"/>
                </a:solidFill>
                <a:latin typeface="Twinkl" pitchFamily="2" charset="0"/>
              </a:rPr>
              <a:t> </a:t>
            </a:r>
          </a:p>
          <a:p>
            <a:r>
              <a:rPr lang="en-US" sz="2000" dirty="0">
                <a:solidFill>
                  <a:srgbClr val="FF0000"/>
                </a:solidFill>
                <a:latin typeface="Twinkl" pitchFamily="2" charset="0"/>
              </a:rPr>
              <a:t>New books are sent home on </a:t>
            </a:r>
            <a:r>
              <a:rPr lang="en-US" sz="2000" b="1" dirty="0">
                <a:solidFill>
                  <a:srgbClr val="FF0000"/>
                </a:solidFill>
                <a:latin typeface="Twinkl" pitchFamily="2" charset="0"/>
              </a:rPr>
              <a:t>FRIDAYS</a:t>
            </a:r>
            <a:r>
              <a:rPr lang="en-US" sz="2000" dirty="0">
                <a:solidFill>
                  <a:srgbClr val="FF0000"/>
                </a:solidFill>
                <a:latin typeface="Twinkl" pitchFamily="2" charset="0"/>
              </a:rPr>
              <a:t>. </a:t>
            </a:r>
            <a:endParaRPr lang="en-GB" sz="2000" dirty="0">
              <a:solidFill>
                <a:srgbClr val="FF0000"/>
              </a:solidFill>
              <a:latin typeface="Twinkl" pitchFamily="2" charset="0"/>
            </a:endParaRPr>
          </a:p>
        </p:txBody>
      </p:sp>
    </p:spTree>
    <p:extLst>
      <p:ext uri="{BB962C8B-B14F-4D97-AF65-F5344CB8AC3E}">
        <p14:creationId xmlns:p14="http://schemas.microsoft.com/office/powerpoint/2010/main" val="39921351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41053" y="1092974"/>
            <a:ext cx="7364218" cy="4154984"/>
          </a:xfrm>
          <a:prstGeom prst="rect">
            <a:avLst/>
          </a:prstGeom>
        </p:spPr>
        <p:txBody>
          <a:bodyPr wrap="square">
            <a:spAutoFit/>
          </a:bodyPr>
          <a:lstStyle/>
          <a:p>
            <a:pPr marL="342900" indent="-342900">
              <a:buFont typeface="Wingdings" panose="05000000000000000000" pitchFamily="2" charset="2"/>
              <a:buChar char="Ø"/>
            </a:pPr>
            <a:r>
              <a:rPr lang="en-US" sz="2400" dirty="0">
                <a:solidFill>
                  <a:srgbClr val="3366FF"/>
                </a:solidFill>
                <a:latin typeface="Twinkl" pitchFamily="2" charset="0"/>
              </a:rPr>
              <a:t>Children will also bring home a storybook from our book corner each week</a:t>
            </a:r>
          </a:p>
          <a:p>
            <a:endParaRPr lang="en-US" sz="2400" dirty="0">
              <a:solidFill>
                <a:srgbClr val="3366FF"/>
              </a:solidFill>
              <a:latin typeface="Twinkl" pitchFamily="2" charset="0"/>
            </a:endParaRPr>
          </a:p>
          <a:p>
            <a:pPr marL="342900" indent="-342900">
              <a:buFont typeface="Wingdings" panose="05000000000000000000" pitchFamily="2" charset="2"/>
              <a:buChar char="Ø"/>
            </a:pPr>
            <a:r>
              <a:rPr lang="en-US" sz="2400" dirty="0">
                <a:solidFill>
                  <a:srgbClr val="3366FF"/>
                </a:solidFill>
                <a:latin typeface="Twinkl" pitchFamily="2" charset="0"/>
              </a:rPr>
              <a:t>To become lifelong readers, it is essential that they read for pleasure</a:t>
            </a:r>
          </a:p>
          <a:p>
            <a:endParaRPr lang="en-US" sz="2400" dirty="0">
              <a:solidFill>
                <a:srgbClr val="3366FF"/>
              </a:solidFill>
              <a:latin typeface="Twinkl" pitchFamily="2" charset="0"/>
            </a:endParaRPr>
          </a:p>
          <a:p>
            <a:pPr marL="342900" indent="-342900">
              <a:buFont typeface="Wingdings" panose="05000000000000000000" pitchFamily="2" charset="2"/>
              <a:buChar char="Ø"/>
            </a:pPr>
            <a:r>
              <a:rPr lang="en-US" sz="2400" dirty="0">
                <a:solidFill>
                  <a:srgbClr val="3366FF"/>
                </a:solidFill>
                <a:latin typeface="Twinkl" pitchFamily="2" charset="0"/>
              </a:rPr>
              <a:t>The storybook is for you to read to your child</a:t>
            </a:r>
          </a:p>
          <a:p>
            <a:pPr marL="342900" indent="-342900">
              <a:buFont typeface="Wingdings" panose="05000000000000000000" pitchFamily="2" charset="2"/>
              <a:buChar char="Ø"/>
            </a:pPr>
            <a:endParaRPr lang="en-US" sz="2400" dirty="0">
              <a:solidFill>
                <a:srgbClr val="3366FF"/>
              </a:solidFill>
              <a:latin typeface="Twinkl" pitchFamily="2" charset="0"/>
            </a:endParaRPr>
          </a:p>
          <a:p>
            <a:pPr marL="342900" indent="-342900">
              <a:buFont typeface="Wingdings" panose="05000000000000000000" pitchFamily="2" charset="2"/>
              <a:buChar char="Ø"/>
            </a:pPr>
            <a:r>
              <a:rPr lang="en-US" sz="2400" dirty="0">
                <a:solidFill>
                  <a:srgbClr val="3366FF"/>
                </a:solidFill>
                <a:latin typeface="Twinkl" pitchFamily="2" charset="0"/>
              </a:rPr>
              <a:t>Please talk about the pictures and enjoy the story or information text together</a:t>
            </a:r>
          </a:p>
          <a:p>
            <a:endParaRPr lang="en-US" sz="2400" dirty="0">
              <a:solidFill>
                <a:srgbClr val="3366FF"/>
              </a:solidFill>
            </a:endParaRPr>
          </a:p>
        </p:txBody>
      </p:sp>
      <p:pic>
        <p:nvPicPr>
          <p:cNvPr id="5" name="Picture 4" descr="download.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19986" y="4651203"/>
            <a:ext cx="1291082" cy="1940150"/>
          </a:xfrm>
          <a:prstGeom prst="rect">
            <a:avLst/>
          </a:prstGeom>
        </p:spPr>
      </p:pic>
      <p:pic>
        <p:nvPicPr>
          <p:cNvPr id="6" name="Picture 5" descr="images.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54743" y="5067032"/>
            <a:ext cx="1297391" cy="1297391"/>
          </a:xfrm>
          <a:prstGeom prst="rect">
            <a:avLst/>
          </a:prstGeom>
        </p:spPr>
      </p:pic>
      <p:pic>
        <p:nvPicPr>
          <p:cNvPr id="7" name="Picture 6" descr="images.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05271" y="141436"/>
            <a:ext cx="985564" cy="990170"/>
          </a:xfrm>
          <a:prstGeom prst="rect">
            <a:avLst/>
          </a:prstGeom>
        </p:spPr>
      </p:pic>
      <p:sp>
        <p:nvSpPr>
          <p:cNvPr id="9" name="TextBox 8"/>
          <p:cNvSpPr txBox="1"/>
          <p:nvPr/>
        </p:nvSpPr>
        <p:spPr>
          <a:xfrm>
            <a:off x="2462312" y="297314"/>
            <a:ext cx="2906565" cy="646331"/>
          </a:xfrm>
          <a:prstGeom prst="rect">
            <a:avLst/>
          </a:prstGeom>
          <a:noFill/>
        </p:spPr>
        <p:txBody>
          <a:bodyPr wrap="none" rtlCol="0">
            <a:spAutoFit/>
          </a:bodyPr>
          <a:lstStyle/>
          <a:p>
            <a:r>
              <a:rPr lang="en-US" sz="3600" dirty="0">
                <a:solidFill>
                  <a:srgbClr val="0000FF"/>
                </a:solidFill>
                <a:latin typeface="Twinkl" pitchFamily="2" charset="0"/>
              </a:rPr>
              <a:t>Sharing Book</a:t>
            </a:r>
          </a:p>
        </p:txBody>
      </p:sp>
      <p:pic>
        <p:nvPicPr>
          <p:cNvPr id="10" name="Picture 9" descr="images.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07494" y="5197020"/>
            <a:ext cx="1394333" cy="1394333"/>
          </a:xfrm>
          <a:prstGeom prst="rect">
            <a:avLst/>
          </a:prstGeom>
        </p:spPr>
      </p:pic>
      <p:pic>
        <p:nvPicPr>
          <p:cNvPr id="11" name="Picture 10" descr="images.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89915" y="3015145"/>
            <a:ext cx="1061176" cy="1326470"/>
          </a:xfrm>
          <a:prstGeom prst="rect">
            <a:avLst/>
          </a:prstGeom>
        </p:spPr>
      </p:pic>
      <p:pic>
        <p:nvPicPr>
          <p:cNvPr id="2" name="Picture 1">
            <a:extLst>
              <a:ext uri="{FF2B5EF4-FFF2-40B4-BE49-F238E27FC236}">
                <a16:creationId xmlns:a16="http://schemas.microsoft.com/office/drawing/2014/main" id="{7EB7C8F0-A72E-42A8-9F5C-6DB43C1C2372}"/>
              </a:ext>
            </a:extLst>
          </p:cNvPr>
          <p:cNvPicPr>
            <a:picLocks noChangeAspect="1"/>
          </p:cNvPicPr>
          <p:nvPr/>
        </p:nvPicPr>
        <p:blipFill>
          <a:blip r:embed="rId7"/>
          <a:stretch>
            <a:fillRect/>
          </a:stretch>
        </p:blipFill>
        <p:spPr>
          <a:xfrm>
            <a:off x="674677" y="5954266"/>
            <a:ext cx="2203895" cy="637087"/>
          </a:xfrm>
          <a:prstGeom prst="rect">
            <a:avLst/>
          </a:prstGeom>
        </p:spPr>
      </p:pic>
    </p:spTree>
    <p:extLst>
      <p:ext uri="{BB962C8B-B14F-4D97-AF65-F5344CB8AC3E}">
        <p14:creationId xmlns:p14="http://schemas.microsoft.com/office/powerpoint/2010/main" val="32526007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4281"/>
            <a:ext cx="8229600" cy="1143000"/>
          </a:xfrm>
        </p:spPr>
        <p:txBody>
          <a:bodyPr>
            <a:normAutofit/>
          </a:bodyPr>
          <a:lstStyle/>
          <a:p>
            <a:r>
              <a:rPr lang="en-US" dirty="0">
                <a:latin typeface="Twinkl" pitchFamily="2" charset="0"/>
              </a:rPr>
              <a:t>What else can parents do?</a:t>
            </a:r>
          </a:p>
        </p:txBody>
      </p:sp>
      <p:sp>
        <p:nvSpPr>
          <p:cNvPr id="3" name="Content Placeholder 2"/>
          <p:cNvSpPr>
            <a:spLocks noGrp="1"/>
          </p:cNvSpPr>
          <p:nvPr>
            <p:ph idx="1"/>
          </p:nvPr>
        </p:nvSpPr>
        <p:spPr>
          <a:xfrm>
            <a:off x="562707" y="1037492"/>
            <a:ext cx="7244862" cy="4640281"/>
          </a:xfrm>
        </p:spPr>
        <p:txBody>
          <a:bodyPr>
            <a:normAutofit fontScale="47500" lnSpcReduction="20000"/>
          </a:bodyPr>
          <a:lstStyle/>
          <a:p>
            <a:pPr>
              <a:buFont typeface="Wingdings" panose="05000000000000000000" pitchFamily="2" charset="2"/>
              <a:buChar char="Ø"/>
            </a:pPr>
            <a:r>
              <a:rPr lang="en-US" sz="4400" dirty="0">
                <a:solidFill>
                  <a:srgbClr val="3366FF"/>
                </a:solidFill>
                <a:latin typeface="Twinkl" pitchFamily="2" charset="0"/>
              </a:rPr>
              <a:t>Please attend Friday Family Reading sessions every Friday morning at 8.45am</a:t>
            </a:r>
          </a:p>
          <a:p>
            <a:pPr>
              <a:buFont typeface="Wingdings" panose="05000000000000000000" pitchFamily="2" charset="2"/>
              <a:buChar char="Ø"/>
            </a:pPr>
            <a:endParaRPr lang="en-US" sz="4400" dirty="0">
              <a:solidFill>
                <a:srgbClr val="3366FF"/>
              </a:solidFill>
              <a:latin typeface="Twinkl" pitchFamily="2" charset="0"/>
            </a:endParaRPr>
          </a:p>
          <a:p>
            <a:pPr>
              <a:buFont typeface="Wingdings" panose="05000000000000000000" pitchFamily="2" charset="2"/>
              <a:buChar char="Ø"/>
            </a:pPr>
            <a:r>
              <a:rPr lang="en-US" sz="4400" dirty="0">
                <a:solidFill>
                  <a:srgbClr val="3366FF"/>
                </a:solidFill>
                <a:latin typeface="Twinkl" pitchFamily="2" charset="0"/>
              </a:rPr>
              <a:t>Please look at the Little </a:t>
            </a:r>
            <a:r>
              <a:rPr lang="en-US" sz="4400" dirty="0" err="1">
                <a:solidFill>
                  <a:srgbClr val="3366FF"/>
                </a:solidFill>
                <a:latin typeface="Twinkl" pitchFamily="2" charset="0"/>
              </a:rPr>
              <a:t>Wandle</a:t>
            </a:r>
            <a:r>
              <a:rPr lang="en-US" sz="4400" dirty="0">
                <a:solidFill>
                  <a:srgbClr val="3366FF"/>
                </a:solidFill>
                <a:latin typeface="Twinkl" pitchFamily="2" charset="0"/>
              </a:rPr>
              <a:t> videos and guidance for parents (Google search for ‘Little </a:t>
            </a:r>
            <a:r>
              <a:rPr lang="en-US" sz="4400" dirty="0" err="1">
                <a:solidFill>
                  <a:srgbClr val="3366FF"/>
                </a:solidFill>
                <a:latin typeface="Twinkl" pitchFamily="2" charset="0"/>
              </a:rPr>
              <a:t>Wandle</a:t>
            </a:r>
            <a:r>
              <a:rPr lang="en-US" sz="4400" dirty="0">
                <a:solidFill>
                  <a:srgbClr val="3366FF"/>
                </a:solidFill>
                <a:latin typeface="Twinkl" pitchFamily="2" charset="0"/>
              </a:rPr>
              <a:t>’)</a:t>
            </a:r>
          </a:p>
          <a:p>
            <a:pPr marL="0" indent="0">
              <a:buNone/>
            </a:pPr>
            <a:endParaRPr lang="en-US" sz="4400" dirty="0">
              <a:solidFill>
                <a:srgbClr val="3366FF"/>
              </a:solidFill>
              <a:latin typeface="Twinkl" pitchFamily="2" charset="0"/>
            </a:endParaRPr>
          </a:p>
          <a:p>
            <a:pPr marL="0" indent="0">
              <a:buNone/>
            </a:pPr>
            <a:endParaRPr lang="en-US" sz="4400" dirty="0">
              <a:solidFill>
                <a:srgbClr val="3366FF"/>
              </a:solidFill>
              <a:latin typeface="Twinkl" pitchFamily="2" charset="0"/>
            </a:endParaRPr>
          </a:p>
          <a:p>
            <a:pPr>
              <a:buFont typeface="Wingdings" panose="05000000000000000000" pitchFamily="2" charset="2"/>
              <a:buChar char="Ø"/>
            </a:pPr>
            <a:r>
              <a:rPr lang="en-US" sz="4400" dirty="0">
                <a:solidFill>
                  <a:srgbClr val="3366FF"/>
                </a:solidFill>
                <a:latin typeface="Twinkl" pitchFamily="2" charset="0"/>
              </a:rPr>
              <a:t>Check on the Edward Wilson website</a:t>
            </a:r>
          </a:p>
          <a:p>
            <a:pPr marL="0" indent="0">
              <a:buNone/>
            </a:pPr>
            <a:r>
              <a:rPr lang="en-US" sz="4400" dirty="0">
                <a:solidFill>
                  <a:srgbClr val="3366FF"/>
                </a:solidFill>
                <a:latin typeface="Twinkl" pitchFamily="2" charset="0"/>
              </a:rPr>
              <a:t>  on your child’s class page for documents  to support reading and phonics</a:t>
            </a:r>
          </a:p>
          <a:p>
            <a:pPr>
              <a:buFont typeface="Wingdings" panose="05000000000000000000" pitchFamily="2" charset="2"/>
              <a:buChar char="Ø"/>
            </a:pPr>
            <a:endParaRPr lang="en-US" sz="4400" dirty="0">
              <a:solidFill>
                <a:srgbClr val="3366FF"/>
              </a:solidFill>
              <a:latin typeface="Twinkl" pitchFamily="2" charset="0"/>
            </a:endParaRPr>
          </a:p>
          <a:p>
            <a:pPr>
              <a:buFont typeface="Wingdings" panose="05000000000000000000" pitchFamily="2" charset="2"/>
              <a:buChar char="Ø"/>
            </a:pPr>
            <a:r>
              <a:rPr lang="en-US" sz="4400" dirty="0">
                <a:solidFill>
                  <a:srgbClr val="3366FF"/>
                </a:solidFill>
                <a:latin typeface="Twinkl" pitchFamily="2" charset="0"/>
              </a:rPr>
              <a:t>Check on the Phonics part of the Edward Wilson website (Key information tab)</a:t>
            </a:r>
          </a:p>
          <a:p>
            <a:pPr marL="0" indent="0">
              <a:buNone/>
            </a:pPr>
            <a:endParaRPr lang="en-US" dirty="0"/>
          </a:p>
        </p:txBody>
      </p:sp>
      <p:pic>
        <p:nvPicPr>
          <p:cNvPr id="4" name="Picture 3">
            <a:extLst>
              <a:ext uri="{FF2B5EF4-FFF2-40B4-BE49-F238E27FC236}">
                <a16:creationId xmlns:a16="http://schemas.microsoft.com/office/drawing/2014/main" id="{2AD44DF5-7A35-4CF0-91D3-73A99B2FFF54}"/>
              </a:ext>
            </a:extLst>
          </p:cNvPr>
          <p:cNvPicPr>
            <a:picLocks noChangeAspect="1"/>
          </p:cNvPicPr>
          <p:nvPr/>
        </p:nvPicPr>
        <p:blipFill>
          <a:blip r:embed="rId2"/>
          <a:stretch>
            <a:fillRect/>
          </a:stretch>
        </p:blipFill>
        <p:spPr>
          <a:xfrm>
            <a:off x="6129400" y="204281"/>
            <a:ext cx="2279309" cy="658887"/>
          </a:xfrm>
          <a:prstGeom prst="rect">
            <a:avLst/>
          </a:prstGeom>
        </p:spPr>
      </p:pic>
    </p:spTree>
    <p:extLst>
      <p:ext uri="{BB962C8B-B14F-4D97-AF65-F5344CB8AC3E}">
        <p14:creationId xmlns:p14="http://schemas.microsoft.com/office/powerpoint/2010/main" val="37256783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4281"/>
            <a:ext cx="8229600" cy="1143000"/>
          </a:xfrm>
        </p:spPr>
        <p:txBody>
          <a:bodyPr>
            <a:normAutofit/>
          </a:bodyPr>
          <a:lstStyle/>
          <a:p>
            <a:r>
              <a:rPr lang="en-US" dirty="0">
                <a:latin typeface="Twinkl" pitchFamily="2" charset="0"/>
              </a:rPr>
              <a:t>What else can parents do?</a:t>
            </a:r>
          </a:p>
        </p:txBody>
      </p:sp>
      <p:sp>
        <p:nvSpPr>
          <p:cNvPr id="3" name="Content Placeholder 2"/>
          <p:cNvSpPr>
            <a:spLocks noGrp="1"/>
          </p:cNvSpPr>
          <p:nvPr>
            <p:ph idx="1"/>
          </p:nvPr>
        </p:nvSpPr>
        <p:spPr>
          <a:xfrm>
            <a:off x="457200" y="1099226"/>
            <a:ext cx="8229600" cy="5554493"/>
          </a:xfrm>
        </p:spPr>
        <p:txBody>
          <a:bodyPr>
            <a:normAutofit fontScale="55000" lnSpcReduction="20000"/>
          </a:bodyPr>
          <a:lstStyle/>
          <a:p>
            <a:pPr>
              <a:buFont typeface="Wingdings" panose="05000000000000000000" pitchFamily="2" charset="2"/>
              <a:buChar char="Ø"/>
            </a:pPr>
            <a:r>
              <a:rPr lang="en-US" sz="4400" dirty="0">
                <a:solidFill>
                  <a:srgbClr val="3366FF"/>
                </a:solidFill>
                <a:latin typeface="Twinkl" pitchFamily="2" charset="0"/>
              </a:rPr>
              <a:t>Share books with your children for pleasure</a:t>
            </a:r>
          </a:p>
          <a:p>
            <a:pPr>
              <a:buFont typeface="Wingdings" panose="05000000000000000000" pitchFamily="2" charset="2"/>
              <a:buChar char="Ø"/>
            </a:pPr>
            <a:r>
              <a:rPr lang="en-US" sz="4400" dirty="0">
                <a:solidFill>
                  <a:srgbClr val="3366FF"/>
                </a:solidFill>
                <a:latin typeface="Twinkl" pitchFamily="2" charset="0"/>
              </a:rPr>
              <a:t>Let your child “show off” their reading to you and celebrate and praise all the way!</a:t>
            </a:r>
          </a:p>
          <a:p>
            <a:pPr>
              <a:buFont typeface="Wingdings" panose="05000000000000000000" pitchFamily="2" charset="2"/>
              <a:buChar char="Ø"/>
            </a:pPr>
            <a:r>
              <a:rPr lang="en-US" sz="4400" dirty="0">
                <a:solidFill>
                  <a:srgbClr val="3366FF"/>
                </a:solidFill>
                <a:latin typeface="Twinkl" pitchFamily="2" charset="0"/>
              </a:rPr>
              <a:t>Let your child listen to stories on </a:t>
            </a:r>
            <a:r>
              <a:rPr lang="en-US" sz="4400" dirty="0" err="1">
                <a:solidFill>
                  <a:srgbClr val="3366FF"/>
                </a:solidFill>
                <a:latin typeface="Twinkl" pitchFamily="2" charset="0"/>
              </a:rPr>
              <a:t>Cbeebies</a:t>
            </a:r>
            <a:r>
              <a:rPr lang="en-US" sz="4400" dirty="0">
                <a:solidFill>
                  <a:srgbClr val="3366FF"/>
                </a:solidFill>
                <a:latin typeface="Twinkl" pitchFamily="2" charset="0"/>
              </a:rPr>
              <a:t> website </a:t>
            </a:r>
            <a:r>
              <a:rPr lang="en-US" sz="4400" dirty="0">
                <a:solidFill>
                  <a:srgbClr val="3366FF"/>
                </a:solidFill>
                <a:latin typeface="Twinkl" pitchFamily="2" charset="0"/>
                <a:hlinkClick r:id="rId2"/>
              </a:rPr>
              <a:t>www.bbc.co.uk/cbeebies/stories</a:t>
            </a:r>
            <a:endParaRPr lang="en-US" sz="4400" dirty="0">
              <a:solidFill>
                <a:srgbClr val="3366FF"/>
              </a:solidFill>
              <a:latin typeface="Twinkl" pitchFamily="2" charset="0"/>
            </a:endParaRPr>
          </a:p>
          <a:p>
            <a:pPr>
              <a:buFont typeface="Wingdings" panose="05000000000000000000" pitchFamily="2" charset="2"/>
              <a:buChar char="Ø"/>
            </a:pPr>
            <a:endParaRPr lang="en-US" sz="4400" dirty="0">
              <a:solidFill>
                <a:srgbClr val="3366FF"/>
              </a:solidFill>
              <a:latin typeface="Twinkl" pitchFamily="2" charset="0"/>
            </a:endParaRPr>
          </a:p>
          <a:p>
            <a:pPr>
              <a:buFont typeface="Wingdings" panose="05000000000000000000" pitchFamily="2" charset="2"/>
              <a:buChar char="Ø"/>
            </a:pPr>
            <a:r>
              <a:rPr lang="en-US" sz="4400" dirty="0">
                <a:solidFill>
                  <a:srgbClr val="3366FF"/>
                </a:solidFill>
                <a:latin typeface="Twinkl" pitchFamily="2" charset="0"/>
              </a:rPr>
              <a:t>Let your child watch </a:t>
            </a:r>
            <a:r>
              <a:rPr lang="en-US" sz="4400" dirty="0" err="1">
                <a:solidFill>
                  <a:srgbClr val="3366FF"/>
                </a:solidFill>
                <a:latin typeface="Twinkl" pitchFamily="2" charset="0"/>
              </a:rPr>
              <a:t>Alphablocks</a:t>
            </a:r>
            <a:endParaRPr lang="en-US" sz="4400" dirty="0">
              <a:solidFill>
                <a:srgbClr val="3366FF"/>
              </a:solidFill>
              <a:latin typeface="Twinkl" pitchFamily="2" charset="0"/>
            </a:endParaRPr>
          </a:p>
          <a:p>
            <a:pPr>
              <a:buFont typeface="Wingdings" panose="05000000000000000000" pitchFamily="2" charset="2"/>
              <a:buChar char="Ø"/>
            </a:pPr>
            <a:r>
              <a:rPr lang="en-US" sz="4400" dirty="0">
                <a:solidFill>
                  <a:srgbClr val="3366FF"/>
                </a:solidFill>
                <a:latin typeface="Twinkl" pitchFamily="2" charset="0"/>
                <a:hlinkClick r:id="rId3"/>
              </a:rPr>
              <a:t>www.bbc.co.uk/iplayer/episodes/b01cz0p1/alphablocks</a:t>
            </a:r>
            <a:endParaRPr lang="en-US" sz="4400" dirty="0">
              <a:solidFill>
                <a:srgbClr val="3366FF"/>
              </a:solidFill>
              <a:latin typeface="Twinkl" pitchFamily="2" charset="0"/>
            </a:endParaRPr>
          </a:p>
          <a:p>
            <a:pPr>
              <a:buFont typeface="Wingdings" panose="05000000000000000000" pitchFamily="2" charset="2"/>
              <a:buChar char="Ø"/>
            </a:pPr>
            <a:r>
              <a:rPr lang="en-US" sz="4400" dirty="0">
                <a:solidFill>
                  <a:srgbClr val="3366FF"/>
                </a:solidFill>
                <a:latin typeface="Twinkl" pitchFamily="2" charset="0"/>
              </a:rPr>
              <a:t>Extra Phonics lessons at home on </a:t>
            </a:r>
            <a:r>
              <a:rPr lang="en-US" sz="4400" dirty="0" err="1">
                <a:solidFill>
                  <a:srgbClr val="3366FF"/>
                </a:solidFill>
                <a:latin typeface="Twinkl" pitchFamily="2" charset="0"/>
              </a:rPr>
              <a:t>Youtube</a:t>
            </a:r>
            <a:r>
              <a:rPr lang="en-US" sz="4400" dirty="0">
                <a:solidFill>
                  <a:srgbClr val="3366FF"/>
                </a:solidFill>
                <a:latin typeface="Twinkl" pitchFamily="2" charset="0"/>
              </a:rPr>
              <a:t> </a:t>
            </a:r>
          </a:p>
          <a:p>
            <a:pPr marL="0" indent="0">
              <a:buNone/>
            </a:pPr>
            <a:r>
              <a:rPr lang="en-US" sz="4400" dirty="0">
                <a:solidFill>
                  <a:srgbClr val="3366FF"/>
                </a:solidFill>
                <a:latin typeface="Twinkl" pitchFamily="2" charset="0"/>
                <a:hlinkClick r:id="rId4"/>
              </a:rPr>
              <a:t>www.youtube.com/channel/UCP_FbjYUP_UtldV2K_-niWw/videos</a:t>
            </a:r>
            <a:endParaRPr lang="en-US" sz="4400" dirty="0">
              <a:solidFill>
                <a:srgbClr val="3366FF"/>
              </a:solidFill>
              <a:latin typeface="Twinkl" pitchFamily="2" charset="0"/>
            </a:endParaRPr>
          </a:p>
          <a:p>
            <a:pPr>
              <a:buFont typeface="Wingdings" panose="05000000000000000000" pitchFamily="2" charset="2"/>
              <a:buChar char="Ø"/>
            </a:pPr>
            <a:endParaRPr lang="en-US" sz="4400" dirty="0">
              <a:solidFill>
                <a:srgbClr val="3366FF"/>
              </a:solidFill>
              <a:latin typeface="Twinkl" pitchFamily="2" charset="0"/>
            </a:endParaRPr>
          </a:p>
          <a:p>
            <a:pPr>
              <a:buFont typeface="Wingdings" panose="05000000000000000000" pitchFamily="2" charset="2"/>
              <a:buChar char="Ø"/>
            </a:pPr>
            <a:r>
              <a:rPr lang="en-US" sz="4400" dirty="0">
                <a:solidFill>
                  <a:srgbClr val="3366FF"/>
                </a:solidFill>
                <a:latin typeface="Twinkl" pitchFamily="2" charset="0"/>
              </a:rPr>
              <a:t>Visit the library and borrow books</a:t>
            </a:r>
          </a:p>
          <a:p>
            <a:pPr marL="0" indent="0">
              <a:buNone/>
            </a:pPr>
            <a:endParaRPr lang="en-US" dirty="0"/>
          </a:p>
        </p:txBody>
      </p:sp>
      <p:pic>
        <p:nvPicPr>
          <p:cNvPr id="8" name="Picture 7">
            <a:extLst>
              <a:ext uri="{FF2B5EF4-FFF2-40B4-BE49-F238E27FC236}">
                <a16:creationId xmlns:a16="http://schemas.microsoft.com/office/drawing/2014/main" id="{2907E591-3716-4F89-9B54-E4950C97ACDB}"/>
              </a:ext>
            </a:extLst>
          </p:cNvPr>
          <p:cNvPicPr>
            <a:picLocks noChangeAspect="1"/>
          </p:cNvPicPr>
          <p:nvPr/>
        </p:nvPicPr>
        <p:blipFill>
          <a:blip r:embed="rId5"/>
          <a:stretch>
            <a:fillRect/>
          </a:stretch>
        </p:blipFill>
        <p:spPr>
          <a:xfrm>
            <a:off x="6091693" y="204281"/>
            <a:ext cx="2694089" cy="778789"/>
          </a:xfrm>
          <a:prstGeom prst="rect">
            <a:avLst/>
          </a:prstGeom>
        </p:spPr>
      </p:pic>
    </p:spTree>
    <p:extLst>
      <p:ext uri="{BB962C8B-B14F-4D97-AF65-F5344CB8AC3E}">
        <p14:creationId xmlns:p14="http://schemas.microsoft.com/office/powerpoint/2010/main" val="3497308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710119" y="856859"/>
            <a:ext cx="6634265" cy="3477875"/>
          </a:xfrm>
          <a:prstGeom prst="rect">
            <a:avLst/>
          </a:prstGeom>
          <a:noFill/>
        </p:spPr>
        <p:txBody>
          <a:bodyPr wrap="square" rtlCol="0">
            <a:spAutoFit/>
          </a:bodyPr>
          <a:lstStyle/>
          <a:p>
            <a:r>
              <a:rPr lang="en-US" sz="4400" dirty="0">
                <a:solidFill>
                  <a:srgbClr val="0000FF"/>
                </a:solidFill>
                <a:latin typeface="Twinkl" pitchFamily="2" charset="0"/>
              </a:rPr>
              <a:t>Thank you for joining us!</a:t>
            </a:r>
          </a:p>
          <a:p>
            <a:endParaRPr lang="en-US" sz="4400" dirty="0">
              <a:solidFill>
                <a:srgbClr val="0000FF"/>
              </a:solidFill>
              <a:latin typeface="Twinkl" pitchFamily="2" charset="0"/>
            </a:endParaRPr>
          </a:p>
          <a:p>
            <a:r>
              <a:rPr lang="en-US" sz="4400" dirty="0">
                <a:solidFill>
                  <a:srgbClr val="0000FF"/>
                </a:solidFill>
                <a:latin typeface="Twinkl" pitchFamily="2" charset="0"/>
              </a:rPr>
              <a:t>If you have any questions please ask your child’s teacher. </a:t>
            </a:r>
          </a:p>
        </p:txBody>
      </p:sp>
      <p:pic>
        <p:nvPicPr>
          <p:cNvPr id="2" name="Picture 1">
            <a:extLst>
              <a:ext uri="{FF2B5EF4-FFF2-40B4-BE49-F238E27FC236}">
                <a16:creationId xmlns:a16="http://schemas.microsoft.com/office/drawing/2014/main" id="{B40A9E0A-5C0A-476E-A40E-1E391946A565}"/>
              </a:ext>
            </a:extLst>
          </p:cNvPr>
          <p:cNvPicPr>
            <a:picLocks noChangeAspect="1"/>
          </p:cNvPicPr>
          <p:nvPr/>
        </p:nvPicPr>
        <p:blipFill>
          <a:blip r:embed="rId2"/>
          <a:stretch>
            <a:fillRect/>
          </a:stretch>
        </p:blipFill>
        <p:spPr>
          <a:xfrm>
            <a:off x="2170142" y="4781171"/>
            <a:ext cx="4407790" cy="1274174"/>
          </a:xfrm>
          <a:prstGeom prst="rect">
            <a:avLst/>
          </a:prstGeom>
        </p:spPr>
      </p:pic>
    </p:spTree>
    <p:extLst>
      <p:ext uri="{BB962C8B-B14F-4D97-AF65-F5344CB8AC3E}">
        <p14:creationId xmlns:p14="http://schemas.microsoft.com/office/powerpoint/2010/main" val="83341319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Facet</Template>
  <TotalTime>1863</TotalTime>
  <Words>855</Words>
  <Application>Microsoft Office PowerPoint</Application>
  <PresentationFormat>On-screen Show (4:3)</PresentationFormat>
  <Paragraphs>121</Paragraphs>
  <Slides>14</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Mangal</vt:lpstr>
      <vt:lpstr>Trebuchet MS</vt:lpstr>
      <vt:lpstr>Twinkl</vt:lpstr>
      <vt:lpstr>Wingdings</vt:lpstr>
      <vt:lpstr>Wingdings 3</vt:lpstr>
      <vt:lpstr>Facet</vt:lpstr>
      <vt:lpstr>Supporting your child with Phonics and Early Reading in Reception  </vt:lpstr>
      <vt:lpstr>PowerPoint Presentation</vt:lpstr>
      <vt:lpstr>PowerPoint Presentation</vt:lpstr>
      <vt:lpstr>Blending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else can parents do?</vt:lpstr>
      <vt:lpstr>What else can parents do?</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Nicholas Crook</dc:creator>
  <cp:lastModifiedBy>Pippa Moss</cp:lastModifiedBy>
  <cp:revision>80</cp:revision>
  <dcterms:created xsi:type="dcterms:W3CDTF">2021-09-24T13:21:19Z</dcterms:created>
  <dcterms:modified xsi:type="dcterms:W3CDTF">2024-09-25T10:11:11Z</dcterms:modified>
</cp:coreProperties>
</file>